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embeddedFontLst>
    <p:embeddedFont>
      <p:font typeface="Roboto"/>
      <p:regular r:id="rId20"/>
      <p:bold r:id="rId21"/>
      <p:italic r:id="rId22"/>
      <p:boldItalic r:id="rId23"/>
    </p:embeddedFont>
    <p:embeddedFont>
      <p:font typeface="Merriweather"/>
      <p:regular r:id="rId24"/>
      <p:bold r:id="rId25"/>
      <p:italic r:id="rId26"/>
      <p:boldItalic r:id="rId27"/>
    </p:embeddedFont>
    <p:embeddedFont>
      <p:font typeface="Questrial"/>
      <p:regular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regular.fntdata"/><Relationship Id="rId22" Type="http://schemas.openxmlformats.org/officeDocument/2006/relationships/font" Target="fonts/Roboto-italic.fntdata"/><Relationship Id="rId21" Type="http://schemas.openxmlformats.org/officeDocument/2006/relationships/font" Target="fonts/Roboto-bold.fntdata"/><Relationship Id="rId24" Type="http://schemas.openxmlformats.org/officeDocument/2006/relationships/font" Target="fonts/Merriweather-regular.fntdata"/><Relationship Id="rId23" Type="http://schemas.openxmlformats.org/officeDocument/2006/relationships/font" Target="fonts/Roboto-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erriweather-italic.fntdata"/><Relationship Id="rId25" Type="http://schemas.openxmlformats.org/officeDocument/2006/relationships/font" Target="fonts/Merriweather-bold.fntdata"/><Relationship Id="rId28" Type="http://schemas.openxmlformats.org/officeDocument/2006/relationships/font" Target="fonts/Questrial-regular.fntdata"/><Relationship Id="rId27" Type="http://schemas.openxmlformats.org/officeDocument/2006/relationships/font" Target="fonts/Merriweather-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7d26dea489_0_1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7d26dea489_0_1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latin typeface="Questrial"/>
                <a:ea typeface="Questrial"/>
                <a:cs typeface="Questrial"/>
                <a:sym typeface="Questrial"/>
              </a:rPr>
              <a:t>A future ready librarian advocates for student privacy by teaching and promoting student data privacy through instruction and role-modeling for other educators.</a:t>
            </a:r>
            <a:endParaRPr sz="1400">
              <a:latin typeface="Questrial"/>
              <a:ea typeface="Questrial"/>
              <a:cs typeface="Questrial"/>
              <a:sym typeface="Quest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7d26dea489_0_1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7d26dea489_0_1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latin typeface="Questrial"/>
                <a:ea typeface="Questrial"/>
                <a:cs typeface="Questrial"/>
                <a:sym typeface="Questrial"/>
              </a:rPr>
              <a:t>A future ready librarian leads beyond the library by participating in setting the district’s vision and strategic plan for digital learning and fostering a culture of collaboration and innovation that empowers teachers and learners.</a:t>
            </a:r>
            <a:endParaRPr sz="1400">
              <a:latin typeface="Questrial"/>
              <a:ea typeface="Questrial"/>
              <a:cs typeface="Questrial"/>
              <a:sym typeface="Quest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7d26dea489_0_1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7d26dea489_0_1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latin typeface="Questrial"/>
                <a:ea typeface="Questrial"/>
                <a:cs typeface="Questrial"/>
                <a:sym typeface="Questrial"/>
              </a:rPr>
              <a:t>A future ready librarian designs collaborative spaces by providing flexible spaces that promote inquiry, creativity, collaboration, and community.</a:t>
            </a:r>
            <a:endParaRPr sz="1400">
              <a:latin typeface="Questrial"/>
              <a:ea typeface="Questrial"/>
              <a:cs typeface="Questrial"/>
              <a:sym typeface="Quest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7d26dea489_0_3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7d26dea489_0_3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7d26dea489_0_3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7d26dea489_0_3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7d26dea489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7d26dea489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7d26dea489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7d26dea489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7d26dea489_0_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7d26dea489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7d26dea489_0_1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7d26dea489_0_1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latin typeface="Questrial"/>
                <a:ea typeface="Questrial"/>
                <a:cs typeface="Questrial"/>
                <a:sym typeface="Questrial"/>
              </a:rPr>
              <a:t>A future ready librarian builds instructional partnerships by partnering with educators to design and implement evidence-based curricula and assessments that integrate elements of deeper learning, critical thinking, information literacy, digital citizenship, creativity, innovation, and active use of technology.</a:t>
            </a:r>
            <a:endParaRPr sz="1400">
              <a:latin typeface="Questrial"/>
              <a:ea typeface="Questrial"/>
              <a:cs typeface="Questrial"/>
              <a:sym typeface="Quest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7d26dea489_0_1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7d26dea489_0_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latin typeface="Questrial"/>
                <a:ea typeface="Questrial"/>
                <a:cs typeface="Questrial"/>
                <a:sym typeface="Questrial"/>
              </a:rPr>
              <a:t>A future ready librarian facilitates professional learning by leading professional learning to cultivate broader understanding of the skills that comprise success in a digital age including critical thinking, information, literacy, digital citizenship, and technology competencies.</a:t>
            </a:r>
            <a:endParaRPr sz="1400">
              <a:latin typeface="Questrial"/>
              <a:ea typeface="Questrial"/>
              <a:cs typeface="Questrial"/>
              <a:sym typeface="Questrial"/>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7d26dea489_0_1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7d26dea489_0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latin typeface="Questrial"/>
                <a:ea typeface="Questrial"/>
                <a:cs typeface="Questrial"/>
                <a:sym typeface="Questrial"/>
              </a:rPr>
              <a:t>A future ready librarian ensures equitable digital access by providing and advocating for equitable access to connectivity, digital devices, information, resources, programming, and services in support of the district’s strategic vision.</a:t>
            </a:r>
            <a:endParaRPr sz="1400">
              <a:latin typeface="Questrial"/>
              <a:ea typeface="Questrial"/>
              <a:cs typeface="Questrial"/>
              <a:sym typeface="Questrial"/>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7d26dea489_0_1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7d26dea489_0_1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latin typeface="Questrial"/>
                <a:ea typeface="Questrial"/>
                <a:cs typeface="Questrial"/>
                <a:sym typeface="Questrial"/>
              </a:rPr>
              <a:t>A future ready librarian invests strategically in resources by leveraging an understanding of school and community needs to identify and invest in resources to support student learning.</a:t>
            </a:r>
            <a:endParaRPr sz="1400">
              <a:latin typeface="Questrial"/>
              <a:ea typeface="Questrial"/>
              <a:cs typeface="Questrial"/>
              <a:sym typeface="Questrial"/>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7d26dea489_0_1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7d26dea489_0_1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latin typeface="Questrial"/>
                <a:ea typeface="Questrial"/>
                <a:cs typeface="Questrial"/>
                <a:sym typeface="Questrial"/>
              </a:rPr>
              <a:t>A future ready librarian cultivates community partnerships by seeking partnerships within the school and local community members and stakeholders to promote engagement and a lifelong learning process.</a:t>
            </a:r>
            <a:endParaRPr sz="1400">
              <a:latin typeface="Questrial"/>
              <a:ea typeface="Questrial"/>
              <a:cs typeface="Questrial"/>
              <a:sym typeface="Questrial"/>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125" y="0"/>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1" name="Google Shape;11;p2"/>
          <p:cNvSpPr txBox="1"/>
          <p:nvPr>
            <p:ph type="ctrTitle"/>
          </p:nvPr>
        </p:nvSpPr>
        <p:spPr>
          <a:xfrm>
            <a:off x="311700" y="539725"/>
            <a:ext cx="8520600" cy="12825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2" name="Google Shape;12;p2"/>
          <p:cNvSpPr txBox="1"/>
          <p:nvPr>
            <p:ph idx="1" type="subTitle"/>
          </p:nvPr>
        </p:nvSpPr>
        <p:spPr>
          <a:xfrm>
            <a:off x="311700" y="1878560"/>
            <a:ext cx="4242600" cy="7383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54" name="Shape 54"/>
        <p:cNvGrpSpPr/>
        <p:nvPr/>
      </p:nvGrpSpPr>
      <p:grpSpPr>
        <a:xfrm>
          <a:off x="0" y="0"/>
          <a:ext cx="0" cy="0"/>
          <a:chOff x="0" y="0"/>
          <a:chExt cx="0" cy="0"/>
        </a:xfrm>
      </p:grpSpPr>
      <p:sp>
        <p:nvSpPr>
          <p:cNvPr id="55" name="Google Shape;55;p11"/>
          <p:cNvSpPr txBox="1"/>
          <p:nvPr>
            <p:ph hasCustomPrompt="1" type="title"/>
          </p:nvPr>
        </p:nvSpPr>
        <p:spPr>
          <a:xfrm>
            <a:off x="311750" y="831175"/>
            <a:ext cx="5334900" cy="12447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p:nvPr>
            <p:ph idx="1" type="body"/>
          </p:nvPr>
        </p:nvSpPr>
        <p:spPr>
          <a:xfrm>
            <a:off x="311700" y="2121425"/>
            <a:ext cx="5334900" cy="9426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1600"/>
              </a:spcBef>
              <a:spcAft>
                <a:spcPts val="0"/>
              </a:spcAft>
              <a:buClr>
                <a:schemeClr val="accent2"/>
              </a:buClr>
              <a:buSzPts val="1100"/>
              <a:buChar char="○"/>
              <a:defRPr>
                <a:solidFill>
                  <a:schemeClr val="accent2"/>
                </a:solidFill>
              </a:defRPr>
            </a:lvl2pPr>
            <a:lvl3pPr indent="-298450" lvl="2" marL="1371600">
              <a:spcBef>
                <a:spcPts val="1600"/>
              </a:spcBef>
              <a:spcAft>
                <a:spcPts val="0"/>
              </a:spcAft>
              <a:buClr>
                <a:schemeClr val="accent2"/>
              </a:buClr>
              <a:buSzPts val="1100"/>
              <a:buChar char="■"/>
              <a:defRPr>
                <a:solidFill>
                  <a:schemeClr val="accent2"/>
                </a:solidFill>
              </a:defRPr>
            </a:lvl3pPr>
            <a:lvl4pPr indent="-298450" lvl="3" marL="1828800">
              <a:spcBef>
                <a:spcPts val="1600"/>
              </a:spcBef>
              <a:spcAft>
                <a:spcPts val="0"/>
              </a:spcAft>
              <a:buClr>
                <a:schemeClr val="accent2"/>
              </a:buClr>
              <a:buSzPts val="1100"/>
              <a:buChar char="●"/>
              <a:defRPr>
                <a:solidFill>
                  <a:schemeClr val="accent2"/>
                </a:solidFill>
              </a:defRPr>
            </a:lvl4pPr>
            <a:lvl5pPr indent="-298450" lvl="4" marL="2286000">
              <a:spcBef>
                <a:spcPts val="1600"/>
              </a:spcBef>
              <a:spcAft>
                <a:spcPts val="0"/>
              </a:spcAft>
              <a:buClr>
                <a:schemeClr val="accent2"/>
              </a:buClr>
              <a:buSzPts val="1100"/>
              <a:buChar char="○"/>
              <a:defRPr>
                <a:solidFill>
                  <a:schemeClr val="accent2"/>
                </a:solidFill>
              </a:defRPr>
            </a:lvl5pPr>
            <a:lvl6pPr indent="-298450" lvl="5" marL="2743200">
              <a:spcBef>
                <a:spcPts val="1600"/>
              </a:spcBef>
              <a:spcAft>
                <a:spcPts val="0"/>
              </a:spcAft>
              <a:buClr>
                <a:schemeClr val="accent2"/>
              </a:buClr>
              <a:buSzPts val="1100"/>
              <a:buChar char="■"/>
              <a:defRPr>
                <a:solidFill>
                  <a:schemeClr val="accent2"/>
                </a:solidFill>
              </a:defRPr>
            </a:lvl6pPr>
            <a:lvl7pPr indent="-298450" lvl="6" marL="3200400">
              <a:spcBef>
                <a:spcPts val="1600"/>
              </a:spcBef>
              <a:spcAft>
                <a:spcPts val="0"/>
              </a:spcAft>
              <a:buClr>
                <a:schemeClr val="accent2"/>
              </a:buClr>
              <a:buSzPts val="1100"/>
              <a:buChar char="●"/>
              <a:defRPr>
                <a:solidFill>
                  <a:schemeClr val="accent2"/>
                </a:solidFill>
              </a:defRPr>
            </a:lvl7pPr>
            <a:lvl8pPr indent="-298450" lvl="7" marL="3657600">
              <a:spcBef>
                <a:spcPts val="1600"/>
              </a:spcBef>
              <a:spcAft>
                <a:spcPts val="0"/>
              </a:spcAft>
              <a:buClr>
                <a:schemeClr val="accent2"/>
              </a:buClr>
              <a:buSzPts val="1100"/>
              <a:buChar char="○"/>
              <a:defRPr>
                <a:solidFill>
                  <a:schemeClr val="accent2"/>
                </a:solidFill>
              </a:defRPr>
            </a:lvl8pPr>
            <a:lvl9pPr indent="-298450" lvl="8" marL="4114800">
              <a:spcBef>
                <a:spcPts val="1600"/>
              </a:spcBef>
              <a:spcAft>
                <a:spcPts val="1600"/>
              </a:spcAft>
              <a:buClr>
                <a:schemeClr val="accent2"/>
              </a:buClr>
              <a:buSzPts val="1100"/>
              <a:buChar char="■"/>
              <a:defRPr>
                <a:solidFill>
                  <a:schemeClr val="accent2"/>
                </a:solidFill>
              </a:defRPr>
            </a:lvl9pPr>
          </a:lstStyle>
          <a:p/>
        </p:txBody>
      </p:sp>
      <p:sp>
        <p:nvSpPr>
          <p:cNvPr id="57" name="Google Shape;5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8" name="Shape 58"/>
        <p:cNvGrpSpPr/>
        <p:nvPr/>
      </p:nvGrpSpPr>
      <p:grpSpPr>
        <a:xfrm>
          <a:off x="0" y="0"/>
          <a:ext cx="0" cy="0"/>
          <a:chOff x="0" y="0"/>
          <a:chExt cx="0" cy="0"/>
        </a:xfrm>
      </p:grpSpPr>
      <p:sp>
        <p:nvSpPr>
          <p:cNvPr id="59" name="Google Shape;5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14" name="Shape 14"/>
        <p:cNvGrpSpPr/>
        <p:nvPr/>
      </p:nvGrpSpPr>
      <p:grpSpPr>
        <a:xfrm>
          <a:off x="0" y="0"/>
          <a:ext cx="0" cy="0"/>
          <a:chOff x="0" y="0"/>
          <a:chExt cx="0" cy="0"/>
        </a:xfrm>
      </p:grpSpPr>
      <p:sp>
        <p:nvSpPr>
          <p:cNvPr id="15" name="Google Shape;15;p3"/>
          <p:cNvSpPr/>
          <p:nvPr/>
        </p:nvSpPr>
        <p:spPr>
          <a:xfrm>
            <a:off x="0" y="48099"/>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rect b="b" l="l" r="r" t="t"/>
            <a:pathLst>
              <a:path extrusionOk="0" h="175924" w="365770">
                <a:moveTo>
                  <a:pt x="0" y="0"/>
                </a:moveTo>
                <a:lnTo>
                  <a:pt x="365770" y="0"/>
                </a:lnTo>
                <a:lnTo>
                  <a:pt x="365760" y="70914"/>
                </a:lnTo>
                <a:lnTo>
                  <a:pt x="0" y="175924"/>
                </a:lnTo>
                <a:close/>
              </a:path>
            </a:pathLst>
          </a:custGeom>
          <a:solidFill>
            <a:schemeClr val="accent3"/>
          </a:solidFill>
          <a:ln>
            <a:noFill/>
          </a:ln>
        </p:spPr>
      </p:sp>
      <p:sp>
        <p:nvSpPr>
          <p:cNvPr id="17" name="Google Shape;17;p3"/>
          <p:cNvSpPr txBox="1"/>
          <p:nvPr>
            <p:ph type="title"/>
          </p:nvPr>
        </p:nvSpPr>
        <p:spPr>
          <a:xfrm>
            <a:off x="311700" y="539725"/>
            <a:ext cx="8520600" cy="12825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p:nvPr/>
        </p:nvSpPr>
        <p:spPr>
          <a:xfrm>
            <a:off x="0" y="44125"/>
            <a:ext cx="4313625" cy="4399375"/>
          </a:xfrm>
          <a:custGeom>
            <a:rect b="b" l="l" r="r" t="t"/>
            <a:pathLst>
              <a:path extrusionOk="0" h="175975" w="172545">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rect b="b" l="l" r="r" t="t"/>
            <a:pathLst>
              <a:path extrusionOk="0" h="175824" w="172676">
                <a:moveTo>
                  <a:pt x="0" y="6"/>
                </a:moveTo>
                <a:lnTo>
                  <a:pt x="172676" y="0"/>
                </a:lnTo>
                <a:lnTo>
                  <a:pt x="172562" y="126442"/>
                </a:lnTo>
                <a:lnTo>
                  <a:pt x="0" y="175824"/>
                </a:lnTo>
                <a:close/>
              </a:path>
            </a:pathLst>
          </a:custGeom>
          <a:solidFill>
            <a:schemeClr val="dk1"/>
          </a:solidFill>
          <a:ln>
            <a:noFill/>
          </a:ln>
        </p:spPr>
      </p:sp>
      <p:sp>
        <p:nvSpPr>
          <p:cNvPr id="23" name="Google Shape;23;p4"/>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4" name="Google Shape;24;p4"/>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25" name="Google Shape;25;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6" name="Shape 26"/>
        <p:cNvGrpSpPr/>
        <p:nvPr/>
      </p:nvGrpSpPr>
      <p:grpSpPr>
        <a:xfrm>
          <a:off x="0" y="0"/>
          <a:ext cx="0" cy="0"/>
          <a:chOff x="0" y="0"/>
          <a:chExt cx="0" cy="0"/>
        </a:xfrm>
      </p:grpSpPr>
      <p:sp>
        <p:nvSpPr>
          <p:cNvPr id="27" name="Google Shape;27;p5"/>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5"/>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9" name="Google Shape;29;p5"/>
          <p:cNvSpPr txBox="1"/>
          <p:nvPr>
            <p:ph idx="1" type="body"/>
          </p:nvPr>
        </p:nvSpPr>
        <p:spPr>
          <a:xfrm>
            <a:off x="311700" y="1505700"/>
            <a:ext cx="3999900" cy="3076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0" name="Google Shape;30;p5"/>
          <p:cNvSpPr txBox="1"/>
          <p:nvPr>
            <p:ph idx="2" type="body"/>
          </p:nvPr>
        </p:nvSpPr>
        <p:spPr>
          <a:xfrm>
            <a:off x="4832400" y="1505700"/>
            <a:ext cx="3999900" cy="3076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1" name="Google Shape;31;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2"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5" name="Google Shape;35;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7"/>
          <p:cNvSpPr/>
          <p:nvPr/>
        </p:nvSpPr>
        <p:spPr>
          <a:xfrm>
            <a:off x="0" y="0"/>
            <a:ext cx="37644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txBox="1"/>
          <p:nvPr>
            <p:ph type="title"/>
          </p:nvPr>
        </p:nvSpPr>
        <p:spPr>
          <a:xfrm>
            <a:off x="311725" y="500925"/>
            <a:ext cx="3127500" cy="18291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9" name="Google Shape;39;p7"/>
          <p:cNvSpPr txBox="1"/>
          <p:nvPr>
            <p:ph idx="1" type="body"/>
          </p:nvPr>
        </p:nvSpPr>
        <p:spPr>
          <a:xfrm>
            <a:off x="311700" y="2390650"/>
            <a:ext cx="3127500" cy="2298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1600"/>
              </a:spcBef>
              <a:spcAft>
                <a:spcPts val="0"/>
              </a:spcAft>
              <a:buClr>
                <a:schemeClr val="accent2"/>
              </a:buClr>
              <a:buSzPts val="1100"/>
              <a:buChar char="○"/>
              <a:defRPr>
                <a:solidFill>
                  <a:schemeClr val="accent2"/>
                </a:solidFill>
              </a:defRPr>
            </a:lvl2pPr>
            <a:lvl3pPr indent="-298450" lvl="2" marL="1371600">
              <a:spcBef>
                <a:spcPts val="1600"/>
              </a:spcBef>
              <a:spcAft>
                <a:spcPts val="0"/>
              </a:spcAft>
              <a:buClr>
                <a:schemeClr val="accent2"/>
              </a:buClr>
              <a:buSzPts val="1100"/>
              <a:buChar char="■"/>
              <a:defRPr>
                <a:solidFill>
                  <a:schemeClr val="accent2"/>
                </a:solidFill>
              </a:defRPr>
            </a:lvl3pPr>
            <a:lvl4pPr indent="-298450" lvl="3" marL="1828800">
              <a:spcBef>
                <a:spcPts val="1600"/>
              </a:spcBef>
              <a:spcAft>
                <a:spcPts val="0"/>
              </a:spcAft>
              <a:buClr>
                <a:schemeClr val="accent2"/>
              </a:buClr>
              <a:buSzPts val="1100"/>
              <a:buChar char="●"/>
              <a:defRPr>
                <a:solidFill>
                  <a:schemeClr val="accent2"/>
                </a:solidFill>
              </a:defRPr>
            </a:lvl4pPr>
            <a:lvl5pPr indent="-298450" lvl="4" marL="2286000">
              <a:spcBef>
                <a:spcPts val="1600"/>
              </a:spcBef>
              <a:spcAft>
                <a:spcPts val="0"/>
              </a:spcAft>
              <a:buClr>
                <a:schemeClr val="accent2"/>
              </a:buClr>
              <a:buSzPts val="1100"/>
              <a:buChar char="○"/>
              <a:defRPr>
                <a:solidFill>
                  <a:schemeClr val="accent2"/>
                </a:solidFill>
              </a:defRPr>
            </a:lvl5pPr>
            <a:lvl6pPr indent="-298450" lvl="5" marL="2743200">
              <a:spcBef>
                <a:spcPts val="1600"/>
              </a:spcBef>
              <a:spcAft>
                <a:spcPts val="0"/>
              </a:spcAft>
              <a:buClr>
                <a:schemeClr val="accent2"/>
              </a:buClr>
              <a:buSzPts val="1100"/>
              <a:buChar char="■"/>
              <a:defRPr>
                <a:solidFill>
                  <a:schemeClr val="accent2"/>
                </a:solidFill>
              </a:defRPr>
            </a:lvl6pPr>
            <a:lvl7pPr indent="-298450" lvl="6" marL="3200400">
              <a:spcBef>
                <a:spcPts val="1600"/>
              </a:spcBef>
              <a:spcAft>
                <a:spcPts val="0"/>
              </a:spcAft>
              <a:buClr>
                <a:schemeClr val="accent2"/>
              </a:buClr>
              <a:buSzPts val="1100"/>
              <a:buChar char="●"/>
              <a:defRPr>
                <a:solidFill>
                  <a:schemeClr val="accent2"/>
                </a:solidFill>
              </a:defRPr>
            </a:lvl7pPr>
            <a:lvl8pPr indent="-298450" lvl="7" marL="3657600">
              <a:spcBef>
                <a:spcPts val="1600"/>
              </a:spcBef>
              <a:spcAft>
                <a:spcPts val="0"/>
              </a:spcAft>
              <a:buClr>
                <a:schemeClr val="accent2"/>
              </a:buClr>
              <a:buSzPts val="1100"/>
              <a:buChar char="○"/>
              <a:defRPr>
                <a:solidFill>
                  <a:schemeClr val="accent2"/>
                </a:solidFill>
              </a:defRPr>
            </a:lvl8pPr>
            <a:lvl9pPr indent="-298450" lvl="8" marL="4114800">
              <a:spcBef>
                <a:spcPts val="1600"/>
              </a:spcBef>
              <a:spcAft>
                <a:spcPts val="1600"/>
              </a:spcAft>
              <a:buClr>
                <a:schemeClr val="accent2"/>
              </a:buClr>
              <a:buSzPts val="1100"/>
              <a:buChar char="■"/>
              <a:defRPr>
                <a:solidFill>
                  <a:schemeClr val="accent2"/>
                </a:solidFill>
              </a:defRPr>
            </a:lvl9pPr>
          </a:lstStyle>
          <a:p/>
        </p:txBody>
      </p:sp>
      <p:sp>
        <p:nvSpPr>
          <p:cNvPr id="40" name="Google Shape;40;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41" name="Shape 41"/>
        <p:cNvGrpSpPr/>
        <p:nvPr/>
      </p:nvGrpSpPr>
      <p:grpSpPr>
        <a:xfrm>
          <a:off x="0" y="0"/>
          <a:ext cx="0" cy="0"/>
          <a:chOff x="0" y="0"/>
          <a:chExt cx="0" cy="0"/>
        </a:xfrm>
      </p:grpSpPr>
      <p:sp>
        <p:nvSpPr>
          <p:cNvPr id="42" name="Google Shape;42;p8"/>
          <p:cNvSpPr txBox="1"/>
          <p:nvPr>
            <p:ph type="title"/>
          </p:nvPr>
        </p:nvSpPr>
        <p:spPr>
          <a:xfrm>
            <a:off x="311675" y="798600"/>
            <a:ext cx="6247800" cy="3546300"/>
          </a:xfrm>
          <a:prstGeom prst="rect">
            <a:avLst/>
          </a:prstGeom>
        </p:spPr>
        <p:txBody>
          <a:bodyPr anchorCtr="0" anchor="ctr" bIns="91425" lIns="91425" spcFirstLastPara="1" rIns="91425" wrap="square" tIns="91425">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43" name="Google Shape;43;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4" name="Shape 44"/>
        <p:cNvGrpSpPr/>
        <p:nvPr/>
      </p:nvGrpSpPr>
      <p:grpSpPr>
        <a:xfrm>
          <a:off x="0" y="0"/>
          <a:ext cx="0" cy="0"/>
          <a:chOff x="0" y="0"/>
          <a:chExt cx="0" cy="0"/>
        </a:xfrm>
      </p:grpSpPr>
      <p:sp>
        <p:nvSpPr>
          <p:cNvPr id="45" name="Google Shape;45;p9"/>
          <p:cNvSpPr/>
          <p:nvPr/>
        </p:nvSpPr>
        <p:spPr>
          <a:xfrm>
            <a:off x="0" y="0"/>
            <a:ext cx="4572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9"/>
          <p:cNvSpPr txBox="1"/>
          <p:nvPr>
            <p:ph type="title"/>
          </p:nvPr>
        </p:nvSpPr>
        <p:spPr>
          <a:xfrm>
            <a:off x="311300" y="500925"/>
            <a:ext cx="3704400" cy="2049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47" name="Google Shape;47;p9"/>
          <p:cNvSpPr txBox="1"/>
          <p:nvPr>
            <p:ph idx="1" type="subTitle"/>
          </p:nvPr>
        </p:nvSpPr>
        <p:spPr>
          <a:xfrm>
            <a:off x="304800" y="2626725"/>
            <a:ext cx="3704400" cy="926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p:txBody>
      </p:sp>
      <p:sp>
        <p:nvSpPr>
          <p:cNvPr id="48" name="Google Shape;48;p9"/>
          <p:cNvSpPr txBox="1"/>
          <p:nvPr>
            <p:ph idx="2" type="body"/>
          </p:nvPr>
        </p:nvSpPr>
        <p:spPr>
          <a:xfrm>
            <a:off x="4879025" y="500925"/>
            <a:ext cx="3954000" cy="4111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49" name="Google Shape;49;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0" name="Shape 50"/>
        <p:cNvGrpSpPr/>
        <p:nvPr/>
      </p:nvGrpSpPr>
      <p:grpSpPr>
        <a:xfrm>
          <a:off x="0" y="0"/>
          <a:ext cx="0" cy="0"/>
          <a:chOff x="0" y="0"/>
          <a:chExt cx="0" cy="0"/>
        </a:xfrm>
      </p:grpSpPr>
      <p:sp>
        <p:nvSpPr>
          <p:cNvPr id="51" name="Google Shape;51;p10"/>
          <p:cNvSpPr/>
          <p:nvPr/>
        </p:nvSpPr>
        <p:spPr>
          <a:xfrm>
            <a:off x="0" y="4369000"/>
            <a:ext cx="9144000" cy="774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10"/>
          <p:cNvSpPr txBox="1"/>
          <p:nvPr>
            <p:ph idx="1" type="body"/>
          </p:nvPr>
        </p:nvSpPr>
        <p:spPr>
          <a:xfrm>
            <a:off x="311700" y="4521400"/>
            <a:ext cx="7979400" cy="4605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p:txBody>
      </p:sp>
      <p:sp>
        <p:nvSpPr>
          <p:cNvPr id="53" name="Google Shape;5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aradig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indent="-298450" lvl="1" marL="9144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indent="-298450" lvl="2" marL="13716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indent="-298450" lvl="3" marL="18288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indent="-298450" lvl="4" marL="22860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indent="-298450" lvl="5" marL="27432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indent="-298450" lvl="6" marL="32004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indent="-298450" lvl="7" marL="36576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indent="-298450" lvl="8" marL="4114800">
              <a:lnSpc>
                <a:spcPct val="115000"/>
              </a:lnSpc>
              <a:spcBef>
                <a:spcPts val="1600"/>
              </a:spcBef>
              <a:spcAft>
                <a:spcPts val="1600"/>
              </a:spcAft>
              <a:buClr>
                <a:schemeClr val="dk2"/>
              </a:buClr>
              <a:buSzPts val="1100"/>
              <a:buFont typeface="Roboto"/>
              <a:buChar char="■"/>
              <a:defRPr sz="1100">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hyperlink" Target="https://cooltoolsforschool.net/curation-tools/" TargetMode="External"/></Relationships>
</file>

<file path=ppt/slides/_rels/slide14.xml.rels><?xml version="1.0" encoding="UTF-8" standalone="yes"?><Relationships xmlns="http://schemas.openxmlformats.org/package/2006/relationships"><Relationship Id="rId11" Type="http://schemas.openxmlformats.org/officeDocument/2006/relationships/hyperlink" Target="https://drive.google.com/file/d/14c6j6ab6Bz41MKxVc1I9vKkI05DIJguh/view?usp=sharing" TargetMode="External"/><Relationship Id="rId10" Type="http://schemas.openxmlformats.org/officeDocument/2006/relationships/hyperlink" Target="https://drive.google.com/file/d/1-nXagiWgz3ztVERbeFdCLq-xL5vcBg1v/view?usp=sharing" TargetMode="External"/><Relationship Id="rId13" Type="http://schemas.openxmlformats.org/officeDocument/2006/relationships/hyperlink" Target="https://dpi.wi.gov/sites/default/files/imce/imt/itl%20standards%20infographic%202%20pager.pdf" TargetMode="External"/><Relationship Id="rId12" Type="http://schemas.openxmlformats.org/officeDocument/2006/relationships/hyperlink" Target="https://dpi.wi.gov/sites/default/files/imce/imt/itl%20standards%20infographic%202%20pager.pdf" TargetMode="External"/><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11.png"/><Relationship Id="rId4" Type="http://schemas.openxmlformats.org/officeDocument/2006/relationships/hyperlink" Target="https://go.boarddocs.com/wi/mau/Board.nsf/vpublic?open#" TargetMode="External"/><Relationship Id="rId9" Type="http://schemas.openxmlformats.org/officeDocument/2006/relationships/hyperlink" Target="https://docs.google.com/document/d/1ih3dxDNSNTF2v4-nUI3hKtmGPY8iIC_eINvdMIm2IrI/edit?usp=sharing" TargetMode="External"/><Relationship Id="rId15" Type="http://schemas.openxmlformats.org/officeDocument/2006/relationships/hyperlink" Target="https://www.edutopia.org/blog/makerspaces-equal-access-to-learning-laura-fleming-billy-krakower" TargetMode="External"/><Relationship Id="rId14" Type="http://schemas.openxmlformats.org/officeDocument/2006/relationships/hyperlink" Target="https://dpi.wi.gov/sites/default/files/imce/imt/itl%20standards%20infographic%202%20pager.pdf" TargetMode="External"/><Relationship Id="rId17" Type="http://schemas.openxmlformats.org/officeDocument/2006/relationships/hyperlink" Target="https://www.edutopia.org/blog/film-festival-learning-from-failure-resilience" TargetMode="External"/><Relationship Id="rId16" Type="http://schemas.openxmlformats.org/officeDocument/2006/relationships/hyperlink" Target="https://dpi.wi.gov/sites/default/files/imce/cte/pdf/WCCTS_Standards.pdf" TargetMode="External"/><Relationship Id="rId5" Type="http://schemas.openxmlformats.org/officeDocument/2006/relationships/hyperlink" Target="https://docs.google.com/spreadsheets/d/1O2qPG7Fzdh3OWngIpriMBrxIMYKZ3Ne1PyIaMXrulOo/edit?usp=drive_link" TargetMode="External"/><Relationship Id="rId6" Type="http://schemas.openxmlformats.org/officeDocument/2006/relationships/hyperlink" Target="https://docs.google.com/spreadsheets/d/1bgyBzZevDkQXwX69Uc0XGZih9WEM21-qCsu7xByiKqc/edit?usp=sharing" TargetMode="External"/><Relationship Id="rId7" Type="http://schemas.openxmlformats.org/officeDocument/2006/relationships/hyperlink" Target="https://docs.google.com/document/d/1jYihY-QG1GzEq05lT0osdYafEOZ5zw1YssHpxdxeCw8/edit?usp=sharing" TargetMode="External"/><Relationship Id="rId8" Type="http://schemas.openxmlformats.org/officeDocument/2006/relationships/hyperlink" Target="https://dpi.wi.gov/sites/default/files/imce/cte/pdf/WCCTS_Section_III_4C.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155CC"/>
        </a:solidFill>
      </p:bgPr>
    </p:bg>
    <p:spTree>
      <p:nvGrpSpPr>
        <p:cNvPr id="63" name="Shape 63"/>
        <p:cNvGrpSpPr/>
        <p:nvPr/>
      </p:nvGrpSpPr>
      <p:grpSpPr>
        <a:xfrm>
          <a:off x="0" y="0"/>
          <a:ext cx="0" cy="0"/>
          <a:chOff x="0" y="0"/>
          <a:chExt cx="0" cy="0"/>
        </a:xfrm>
      </p:grpSpPr>
      <p:sp>
        <p:nvSpPr>
          <p:cNvPr id="64" name="Google Shape;64;p13"/>
          <p:cNvSpPr txBox="1"/>
          <p:nvPr>
            <p:ph type="ctrTitle"/>
          </p:nvPr>
        </p:nvSpPr>
        <p:spPr>
          <a:xfrm>
            <a:off x="4793050" y="3033550"/>
            <a:ext cx="3920100" cy="1282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EFEFEF"/>
                </a:solidFill>
                <a:latin typeface="Questrial"/>
                <a:ea typeface="Questrial"/>
                <a:cs typeface="Questrial"/>
                <a:sym typeface="Questrial"/>
              </a:rPr>
              <a:t>Three Year </a:t>
            </a:r>
            <a:endParaRPr b="1">
              <a:solidFill>
                <a:srgbClr val="EFEFEF"/>
              </a:solidFill>
              <a:latin typeface="Questrial"/>
              <a:ea typeface="Questrial"/>
              <a:cs typeface="Questrial"/>
              <a:sym typeface="Questrial"/>
            </a:endParaRPr>
          </a:p>
          <a:p>
            <a:pPr indent="0" lvl="0" marL="0" rtl="0" algn="ctr">
              <a:spcBef>
                <a:spcPts val="0"/>
              </a:spcBef>
              <a:spcAft>
                <a:spcPts val="0"/>
              </a:spcAft>
              <a:buNone/>
            </a:pPr>
            <a:r>
              <a:rPr b="1" lang="en">
                <a:solidFill>
                  <a:srgbClr val="EFEFEF"/>
                </a:solidFill>
                <a:latin typeface="Questrial"/>
                <a:ea typeface="Questrial"/>
                <a:cs typeface="Questrial"/>
                <a:sym typeface="Questrial"/>
              </a:rPr>
              <a:t>Library Plan</a:t>
            </a:r>
            <a:endParaRPr b="1">
              <a:solidFill>
                <a:srgbClr val="EFEFEF"/>
              </a:solidFill>
              <a:latin typeface="Questrial"/>
              <a:ea typeface="Questrial"/>
              <a:cs typeface="Questrial"/>
              <a:sym typeface="Questrial"/>
            </a:endParaRPr>
          </a:p>
        </p:txBody>
      </p:sp>
      <p:sp>
        <p:nvSpPr>
          <p:cNvPr id="65" name="Google Shape;65;p13"/>
          <p:cNvSpPr txBox="1"/>
          <p:nvPr>
            <p:ph idx="1" type="subTitle"/>
          </p:nvPr>
        </p:nvSpPr>
        <p:spPr>
          <a:xfrm>
            <a:off x="6155050" y="4316050"/>
            <a:ext cx="1196100" cy="42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EFEFEF"/>
                </a:solidFill>
                <a:latin typeface="Questrial"/>
                <a:ea typeface="Questrial"/>
                <a:cs typeface="Questrial"/>
                <a:sym typeface="Questrial"/>
              </a:rPr>
              <a:t>2022-2025</a:t>
            </a:r>
            <a:endParaRPr>
              <a:solidFill>
                <a:srgbClr val="EFEFEF"/>
              </a:solidFill>
              <a:latin typeface="Questrial"/>
              <a:ea typeface="Questrial"/>
              <a:cs typeface="Questrial"/>
              <a:sym typeface="Questrial"/>
            </a:endParaRPr>
          </a:p>
        </p:txBody>
      </p:sp>
      <p:pic>
        <p:nvPicPr>
          <p:cNvPr id="66" name="Google Shape;66;p13"/>
          <p:cNvPicPr preferRelativeResize="0"/>
          <p:nvPr/>
        </p:nvPicPr>
        <p:blipFill>
          <a:blip r:embed="rId3">
            <a:alphaModFix/>
          </a:blip>
          <a:stretch>
            <a:fillRect/>
          </a:stretch>
        </p:blipFill>
        <p:spPr>
          <a:xfrm>
            <a:off x="152400" y="152400"/>
            <a:ext cx="4773026" cy="28258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2"/>
          <p:cNvSpPr/>
          <p:nvPr/>
        </p:nvSpPr>
        <p:spPr>
          <a:xfrm>
            <a:off x="0" y="0"/>
            <a:ext cx="9144000" cy="1272000"/>
          </a:xfrm>
          <a:prstGeom prst="rect">
            <a:avLst/>
          </a:prstGeom>
          <a:solidFill>
            <a:srgbClr val="1155CC"/>
          </a:solidFill>
          <a:ln cap="flat" cmpd="sng" w="9525">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22"/>
          <p:cNvSpPr txBox="1"/>
          <p:nvPr>
            <p:ph type="title"/>
          </p:nvPr>
        </p:nvSpPr>
        <p:spPr>
          <a:xfrm>
            <a:off x="311700" y="363000"/>
            <a:ext cx="51108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Questrial"/>
                <a:ea typeface="Questrial"/>
                <a:cs typeface="Questrial"/>
                <a:sym typeface="Questrial"/>
              </a:rPr>
              <a:t>Current Status: Data &amp; Privacy</a:t>
            </a:r>
            <a:endParaRPr b="1">
              <a:latin typeface="Questrial"/>
              <a:ea typeface="Questrial"/>
              <a:cs typeface="Questrial"/>
              <a:sym typeface="Questrial"/>
            </a:endParaRPr>
          </a:p>
        </p:txBody>
      </p:sp>
      <p:sp>
        <p:nvSpPr>
          <p:cNvPr id="137" name="Google Shape;137;p22"/>
          <p:cNvSpPr txBox="1"/>
          <p:nvPr>
            <p:ph idx="4294967295" type="body"/>
          </p:nvPr>
        </p:nvSpPr>
        <p:spPr>
          <a:xfrm>
            <a:off x="311700" y="1514050"/>
            <a:ext cx="5662200" cy="3054900"/>
          </a:xfrm>
          <a:prstGeom prst="rect">
            <a:avLst/>
          </a:prstGeom>
        </p:spPr>
        <p:txBody>
          <a:bodyPr anchorCtr="0" anchor="t" bIns="91425" lIns="91425" spcFirstLastPara="1" rIns="91425" wrap="square" tIns="91425">
            <a:noAutofit/>
          </a:bodyPr>
          <a:lstStyle/>
          <a:p>
            <a:pPr indent="-381000" lvl="0" marL="457200" rtl="0" algn="l">
              <a:lnSpc>
                <a:spcPct val="100000"/>
              </a:lnSpc>
              <a:spcBef>
                <a:spcPts val="0"/>
              </a:spcBef>
              <a:spcAft>
                <a:spcPts val="0"/>
              </a:spcAft>
              <a:buClr>
                <a:srgbClr val="000000"/>
              </a:buClr>
              <a:buSzPts val="2400"/>
              <a:buFont typeface="Questrial"/>
              <a:buChar char="●"/>
            </a:pPr>
            <a:r>
              <a:rPr lang="en" sz="2400">
                <a:solidFill>
                  <a:srgbClr val="000000"/>
                </a:solidFill>
                <a:latin typeface="Questrial"/>
                <a:ea typeface="Questrial"/>
                <a:cs typeface="Questrial"/>
                <a:sym typeface="Questrial"/>
              </a:rPr>
              <a:t>Digital literacy instruction and reinforcement across K-12</a:t>
            </a:r>
            <a:endParaRPr sz="2400">
              <a:solidFill>
                <a:srgbClr val="000000"/>
              </a:solidFill>
              <a:latin typeface="Questrial"/>
              <a:ea typeface="Questrial"/>
              <a:cs typeface="Questrial"/>
              <a:sym typeface="Questrial"/>
            </a:endParaRPr>
          </a:p>
          <a:p>
            <a:pPr indent="-381000" lvl="0" marL="457200" rtl="0" algn="l">
              <a:lnSpc>
                <a:spcPct val="100000"/>
              </a:lnSpc>
              <a:spcBef>
                <a:spcPts val="800"/>
              </a:spcBef>
              <a:spcAft>
                <a:spcPts val="800"/>
              </a:spcAft>
              <a:buClr>
                <a:srgbClr val="000000"/>
              </a:buClr>
              <a:buSzPts val="2400"/>
              <a:buFont typeface="Questrial"/>
              <a:buChar char="●"/>
            </a:pPr>
            <a:r>
              <a:rPr lang="en" sz="2400">
                <a:solidFill>
                  <a:srgbClr val="000000"/>
                </a:solidFill>
                <a:latin typeface="Questrial"/>
                <a:ea typeface="Questrial"/>
                <a:cs typeface="Questrial"/>
                <a:sym typeface="Questrial"/>
              </a:rPr>
              <a:t>Ethically and legally protect student and staff data &amp; information</a:t>
            </a:r>
            <a:endParaRPr sz="2400">
              <a:solidFill>
                <a:srgbClr val="000000"/>
              </a:solidFill>
              <a:latin typeface="Questrial"/>
              <a:ea typeface="Questrial"/>
              <a:cs typeface="Questrial"/>
              <a:sym typeface="Questrial"/>
            </a:endParaRPr>
          </a:p>
        </p:txBody>
      </p:sp>
      <p:pic>
        <p:nvPicPr>
          <p:cNvPr id="138" name="Google Shape;138;p22"/>
          <p:cNvPicPr preferRelativeResize="0"/>
          <p:nvPr/>
        </p:nvPicPr>
        <p:blipFill>
          <a:blip r:embed="rId3">
            <a:alphaModFix/>
          </a:blip>
          <a:stretch>
            <a:fillRect/>
          </a:stretch>
        </p:blipFill>
        <p:spPr>
          <a:xfrm>
            <a:off x="6448750" y="2124275"/>
            <a:ext cx="2053950" cy="18344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3"/>
          <p:cNvSpPr/>
          <p:nvPr/>
        </p:nvSpPr>
        <p:spPr>
          <a:xfrm>
            <a:off x="0" y="0"/>
            <a:ext cx="9144000" cy="1272000"/>
          </a:xfrm>
          <a:prstGeom prst="rect">
            <a:avLst/>
          </a:prstGeom>
          <a:solidFill>
            <a:srgbClr val="1155CC"/>
          </a:solidFill>
          <a:ln cap="flat" cmpd="sng" w="9525">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23"/>
          <p:cNvSpPr txBox="1"/>
          <p:nvPr>
            <p:ph type="title"/>
          </p:nvPr>
        </p:nvSpPr>
        <p:spPr>
          <a:xfrm>
            <a:off x="356825" y="324150"/>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Questrial"/>
                <a:ea typeface="Questrial"/>
                <a:cs typeface="Questrial"/>
                <a:sym typeface="Questrial"/>
              </a:rPr>
              <a:t>Current Status: Collaborative Leadership</a:t>
            </a:r>
            <a:endParaRPr b="1">
              <a:latin typeface="Questrial"/>
              <a:ea typeface="Questrial"/>
              <a:cs typeface="Questrial"/>
              <a:sym typeface="Questrial"/>
            </a:endParaRPr>
          </a:p>
        </p:txBody>
      </p:sp>
      <p:sp>
        <p:nvSpPr>
          <p:cNvPr id="145" name="Google Shape;145;p23"/>
          <p:cNvSpPr txBox="1"/>
          <p:nvPr>
            <p:ph idx="4294967295" type="body"/>
          </p:nvPr>
        </p:nvSpPr>
        <p:spPr>
          <a:xfrm>
            <a:off x="311700" y="1546275"/>
            <a:ext cx="6115200" cy="3022500"/>
          </a:xfrm>
          <a:prstGeom prst="rect">
            <a:avLst/>
          </a:prstGeom>
        </p:spPr>
        <p:txBody>
          <a:bodyPr anchorCtr="0" anchor="t" bIns="91425" lIns="91425" spcFirstLastPara="1" rIns="91425" wrap="square" tIns="91425">
            <a:noAutofit/>
          </a:bodyPr>
          <a:lstStyle/>
          <a:p>
            <a:pPr indent="-381000" lvl="0" marL="457200" rtl="0" algn="l">
              <a:lnSpc>
                <a:spcPct val="100000"/>
              </a:lnSpc>
              <a:spcBef>
                <a:spcPts val="0"/>
              </a:spcBef>
              <a:spcAft>
                <a:spcPts val="0"/>
              </a:spcAft>
              <a:buClr>
                <a:srgbClr val="000000"/>
              </a:buClr>
              <a:buSzPts val="2400"/>
              <a:buFont typeface="Questrial"/>
              <a:buChar char="●"/>
            </a:pPr>
            <a:r>
              <a:rPr lang="en" sz="2400">
                <a:solidFill>
                  <a:srgbClr val="000000"/>
                </a:solidFill>
                <a:latin typeface="Questrial"/>
                <a:ea typeface="Questrial"/>
                <a:cs typeface="Questrial"/>
                <a:sym typeface="Questrial"/>
              </a:rPr>
              <a:t>Open communication between libraries &amp; stakeholders</a:t>
            </a:r>
            <a:endParaRPr sz="2400">
              <a:solidFill>
                <a:srgbClr val="000000"/>
              </a:solidFill>
              <a:latin typeface="Questrial"/>
              <a:ea typeface="Questrial"/>
              <a:cs typeface="Questrial"/>
              <a:sym typeface="Questrial"/>
            </a:endParaRPr>
          </a:p>
          <a:p>
            <a:pPr indent="-381000" lvl="0" marL="457200" rtl="0" algn="l">
              <a:lnSpc>
                <a:spcPct val="100000"/>
              </a:lnSpc>
              <a:spcBef>
                <a:spcPts val="800"/>
              </a:spcBef>
              <a:spcAft>
                <a:spcPts val="0"/>
              </a:spcAft>
              <a:buClr>
                <a:srgbClr val="000000"/>
              </a:buClr>
              <a:buSzPts val="2400"/>
              <a:buFont typeface="Questrial"/>
              <a:buChar char="●"/>
            </a:pPr>
            <a:r>
              <a:rPr lang="en" sz="2400">
                <a:solidFill>
                  <a:srgbClr val="000000"/>
                </a:solidFill>
                <a:highlight>
                  <a:srgbClr val="FFFFFF"/>
                </a:highlight>
                <a:latin typeface="Questrial"/>
                <a:ea typeface="Questrial"/>
                <a:cs typeface="Questrial"/>
                <a:sym typeface="Questrial"/>
              </a:rPr>
              <a:t>Regular informal collaboration with staff</a:t>
            </a:r>
            <a:endParaRPr sz="2400">
              <a:solidFill>
                <a:srgbClr val="000000"/>
              </a:solidFill>
              <a:latin typeface="Questrial"/>
              <a:ea typeface="Questrial"/>
              <a:cs typeface="Questrial"/>
              <a:sym typeface="Questrial"/>
            </a:endParaRPr>
          </a:p>
          <a:p>
            <a:pPr indent="-381000" lvl="0" marL="457200" rtl="0" algn="l">
              <a:lnSpc>
                <a:spcPct val="100000"/>
              </a:lnSpc>
              <a:spcBef>
                <a:spcPts val="800"/>
              </a:spcBef>
              <a:spcAft>
                <a:spcPts val="800"/>
              </a:spcAft>
              <a:buClr>
                <a:srgbClr val="000000"/>
              </a:buClr>
              <a:buSzPts val="2400"/>
              <a:buFont typeface="Questrial"/>
              <a:buChar char="●"/>
            </a:pPr>
            <a:r>
              <a:rPr lang="en" sz="2400">
                <a:solidFill>
                  <a:srgbClr val="000000"/>
                </a:solidFill>
                <a:latin typeface="Questrial"/>
                <a:ea typeface="Questrial"/>
                <a:cs typeface="Questrial"/>
                <a:sym typeface="Questrial"/>
              </a:rPr>
              <a:t>Strong network of local, state &amp; national PLCs </a:t>
            </a:r>
            <a:endParaRPr sz="2400">
              <a:solidFill>
                <a:srgbClr val="000000"/>
              </a:solidFill>
              <a:latin typeface="Questrial"/>
              <a:ea typeface="Questrial"/>
              <a:cs typeface="Questrial"/>
              <a:sym typeface="Questrial"/>
            </a:endParaRPr>
          </a:p>
        </p:txBody>
      </p:sp>
      <p:pic>
        <p:nvPicPr>
          <p:cNvPr id="146" name="Google Shape;146;p23"/>
          <p:cNvPicPr preferRelativeResize="0"/>
          <p:nvPr/>
        </p:nvPicPr>
        <p:blipFill>
          <a:blip r:embed="rId3">
            <a:alphaModFix/>
          </a:blip>
          <a:stretch>
            <a:fillRect/>
          </a:stretch>
        </p:blipFill>
        <p:spPr>
          <a:xfrm>
            <a:off x="6670212" y="2008650"/>
            <a:ext cx="2069200" cy="18275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4"/>
          <p:cNvSpPr/>
          <p:nvPr/>
        </p:nvSpPr>
        <p:spPr>
          <a:xfrm>
            <a:off x="0" y="0"/>
            <a:ext cx="9144000" cy="1272000"/>
          </a:xfrm>
          <a:prstGeom prst="rect">
            <a:avLst/>
          </a:prstGeom>
          <a:solidFill>
            <a:srgbClr val="1155CC"/>
          </a:solidFill>
          <a:ln cap="flat" cmpd="sng" w="9525">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24"/>
          <p:cNvSpPr txBox="1"/>
          <p:nvPr>
            <p:ph type="title"/>
          </p:nvPr>
        </p:nvSpPr>
        <p:spPr>
          <a:xfrm>
            <a:off x="311700" y="324150"/>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Questrial"/>
                <a:ea typeface="Questrial"/>
                <a:cs typeface="Questrial"/>
                <a:sym typeface="Questrial"/>
              </a:rPr>
              <a:t>Current Status: Use of Space &amp; Time</a:t>
            </a:r>
            <a:endParaRPr b="1">
              <a:latin typeface="Questrial"/>
              <a:ea typeface="Questrial"/>
              <a:cs typeface="Questrial"/>
              <a:sym typeface="Questrial"/>
            </a:endParaRPr>
          </a:p>
        </p:txBody>
      </p:sp>
      <p:sp>
        <p:nvSpPr>
          <p:cNvPr id="153" name="Google Shape;153;p24"/>
          <p:cNvSpPr txBox="1"/>
          <p:nvPr>
            <p:ph idx="4294967295" type="body"/>
          </p:nvPr>
        </p:nvSpPr>
        <p:spPr>
          <a:xfrm>
            <a:off x="311700" y="1578475"/>
            <a:ext cx="6202200" cy="2990400"/>
          </a:xfrm>
          <a:prstGeom prst="rect">
            <a:avLst/>
          </a:prstGeom>
        </p:spPr>
        <p:txBody>
          <a:bodyPr anchorCtr="0" anchor="t" bIns="91425" lIns="91425" spcFirstLastPara="1" rIns="91425" wrap="square" tIns="91425">
            <a:noAutofit/>
          </a:bodyPr>
          <a:lstStyle/>
          <a:p>
            <a:pPr indent="-381000" lvl="0" marL="457200" rtl="0" algn="l">
              <a:lnSpc>
                <a:spcPct val="100000"/>
              </a:lnSpc>
              <a:spcBef>
                <a:spcPts val="0"/>
              </a:spcBef>
              <a:spcAft>
                <a:spcPts val="0"/>
              </a:spcAft>
              <a:buClr>
                <a:srgbClr val="000000"/>
              </a:buClr>
              <a:buSzPts val="2400"/>
              <a:buFont typeface="Questrial"/>
              <a:buChar char="●"/>
            </a:pPr>
            <a:r>
              <a:rPr lang="en" sz="2400">
                <a:solidFill>
                  <a:srgbClr val="000000"/>
                </a:solidFill>
                <a:highlight>
                  <a:srgbClr val="FFFFFF"/>
                </a:highlight>
                <a:latin typeface="Questrial"/>
                <a:ea typeface="Questrial"/>
                <a:cs typeface="Questrial"/>
                <a:sym typeface="Questrial"/>
              </a:rPr>
              <a:t>Meaningful</a:t>
            </a:r>
            <a:r>
              <a:rPr lang="en" sz="2400">
                <a:solidFill>
                  <a:srgbClr val="000000"/>
                </a:solidFill>
                <a:highlight>
                  <a:srgbClr val="FFFFFF"/>
                </a:highlight>
                <a:latin typeface="Questrial"/>
                <a:ea typeface="Questrial"/>
                <a:cs typeface="Questrial"/>
                <a:sym typeface="Questrial"/>
              </a:rPr>
              <a:t> library and Makerspace use by students and staff           </a:t>
            </a:r>
            <a:endParaRPr sz="2400">
              <a:solidFill>
                <a:srgbClr val="000000"/>
              </a:solidFill>
              <a:highlight>
                <a:srgbClr val="FFFFFF"/>
              </a:highlight>
              <a:latin typeface="Questrial"/>
              <a:ea typeface="Questrial"/>
              <a:cs typeface="Questrial"/>
              <a:sym typeface="Questrial"/>
            </a:endParaRPr>
          </a:p>
          <a:p>
            <a:pPr indent="-381000" lvl="0" marL="457200" rtl="0" algn="l">
              <a:lnSpc>
                <a:spcPct val="100000"/>
              </a:lnSpc>
              <a:spcBef>
                <a:spcPts val="800"/>
              </a:spcBef>
              <a:spcAft>
                <a:spcPts val="0"/>
              </a:spcAft>
              <a:buClr>
                <a:srgbClr val="000000"/>
              </a:buClr>
              <a:buSzPts val="2400"/>
              <a:buFont typeface="Questrial"/>
              <a:buChar char="●"/>
            </a:pPr>
            <a:r>
              <a:rPr lang="en" sz="2400">
                <a:solidFill>
                  <a:srgbClr val="000000"/>
                </a:solidFill>
                <a:highlight>
                  <a:srgbClr val="FFFFFF"/>
                </a:highlight>
                <a:latin typeface="Questrial"/>
                <a:ea typeface="Questrial"/>
                <a:cs typeface="Questrial"/>
                <a:sym typeface="Questrial"/>
              </a:rPr>
              <a:t>District support in creating &amp; updating library spaces</a:t>
            </a:r>
            <a:endParaRPr sz="1600">
              <a:solidFill>
                <a:srgbClr val="000000"/>
              </a:solidFill>
              <a:latin typeface="Questrial"/>
              <a:ea typeface="Questrial"/>
              <a:cs typeface="Questrial"/>
              <a:sym typeface="Questrial"/>
            </a:endParaRPr>
          </a:p>
          <a:p>
            <a:pPr indent="-381000" lvl="0" marL="457200" rtl="0" algn="l">
              <a:lnSpc>
                <a:spcPct val="100000"/>
              </a:lnSpc>
              <a:spcBef>
                <a:spcPts val="800"/>
              </a:spcBef>
              <a:spcAft>
                <a:spcPts val="0"/>
              </a:spcAft>
              <a:buClr>
                <a:srgbClr val="000000"/>
              </a:buClr>
              <a:buSzPts val="2400"/>
              <a:buFont typeface="Questrial"/>
              <a:buChar char="●"/>
            </a:pPr>
            <a:r>
              <a:rPr lang="en" sz="2400">
                <a:solidFill>
                  <a:srgbClr val="000000"/>
                </a:solidFill>
                <a:latin typeface="Questrial"/>
                <a:ea typeface="Questrial"/>
                <a:cs typeface="Questrial"/>
                <a:sym typeface="Questrial"/>
              </a:rPr>
              <a:t>Library spaces are utilized for staff needs, after school programming</a:t>
            </a:r>
            <a:endParaRPr sz="2400">
              <a:solidFill>
                <a:srgbClr val="000000"/>
              </a:solidFill>
              <a:latin typeface="Questrial"/>
              <a:ea typeface="Questrial"/>
              <a:cs typeface="Questrial"/>
              <a:sym typeface="Questrial"/>
            </a:endParaRPr>
          </a:p>
          <a:p>
            <a:pPr indent="0" lvl="0" marL="0" rtl="0" algn="l">
              <a:spcBef>
                <a:spcPts val="800"/>
              </a:spcBef>
              <a:spcAft>
                <a:spcPts val="0"/>
              </a:spcAft>
              <a:buNone/>
            </a:pPr>
            <a:r>
              <a:t/>
            </a:r>
            <a:endParaRPr sz="2400"/>
          </a:p>
        </p:txBody>
      </p:sp>
      <p:pic>
        <p:nvPicPr>
          <p:cNvPr id="154" name="Google Shape;154;p24"/>
          <p:cNvPicPr preferRelativeResize="0"/>
          <p:nvPr/>
        </p:nvPicPr>
        <p:blipFill>
          <a:blip r:embed="rId3">
            <a:alphaModFix/>
          </a:blip>
          <a:stretch>
            <a:fillRect/>
          </a:stretch>
        </p:blipFill>
        <p:spPr>
          <a:xfrm>
            <a:off x="6698600" y="2037813"/>
            <a:ext cx="1856250" cy="20717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5"/>
          <p:cNvSpPr/>
          <p:nvPr/>
        </p:nvSpPr>
        <p:spPr>
          <a:xfrm>
            <a:off x="0" y="0"/>
            <a:ext cx="9144000" cy="1272000"/>
          </a:xfrm>
          <a:prstGeom prst="rect">
            <a:avLst/>
          </a:prstGeom>
          <a:solidFill>
            <a:srgbClr val="1155CC"/>
          </a:solidFill>
          <a:ln cap="flat" cmpd="sng" w="9525">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25"/>
          <p:cNvSpPr txBox="1"/>
          <p:nvPr>
            <p:ph type="title"/>
          </p:nvPr>
        </p:nvSpPr>
        <p:spPr>
          <a:xfrm>
            <a:off x="82350" y="146900"/>
            <a:ext cx="8979300" cy="75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Questrial"/>
                <a:ea typeface="Questrial"/>
                <a:cs typeface="Questrial"/>
                <a:sym typeface="Questrial"/>
              </a:rPr>
              <a:t>Goals</a:t>
            </a:r>
            <a:r>
              <a:rPr lang="en" sz="2400">
                <a:latin typeface="Questrial"/>
                <a:ea typeface="Questrial"/>
                <a:cs typeface="Questrial"/>
                <a:sym typeface="Questrial"/>
              </a:rPr>
              <a:t> - Throughout</a:t>
            </a:r>
            <a:r>
              <a:rPr lang="en" sz="2400">
                <a:latin typeface="Questrial"/>
                <a:ea typeface="Questrial"/>
                <a:cs typeface="Questrial"/>
                <a:sym typeface="Questrial"/>
              </a:rPr>
              <a:t> the end of the 2025 school year, library media specialists in the School District of Mauston will focus on…</a:t>
            </a:r>
            <a:endParaRPr sz="2400">
              <a:latin typeface="Questrial"/>
              <a:ea typeface="Questrial"/>
              <a:cs typeface="Questrial"/>
              <a:sym typeface="Questrial"/>
            </a:endParaRPr>
          </a:p>
        </p:txBody>
      </p:sp>
      <p:sp>
        <p:nvSpPr>
          <p:cNvPr id="161" name="Google Shape;161;p25"/>
          <p:cNvSpPr txBox="1"/>
          <p:nvPr>
            <p:ph idx="4294967295" type="body"/>
          </p:nvPr>
        </p:nvSpPr>
        <p:spPr>
          <a:xfrm>
            <a:off x="109900" y="1272000"/>
            <a:ext cx="8748300" cy="3488400"/>
          </a:xfrm>
          <a:prstGeom prst="rect">
            <a:avLst/>
          </a:prstGeom>
        </p:spPr>
        <p:txBody>
          <a:bodyPr anchorCtr="0" anchor="t" bIns="91425" lIns="91425" spcFirstLastPara="1" rIns="91425" wrap="square" tIns="91425">
            <a:noAutofit/>
          </a:bodyPr>
          <a:lstStyle/>
          <a:p>
            <a:pPr indent="-355600" lvl="0" marL="457200" rtl="0" algn="l">
              <a:lnSpc>
                <a:spcPct val="100000"/>
              </a:lnSpc>
              <a:spcBef>
                <a:spcPts val="0"/>
              </a:spcBef>
              <a:spcAft>
                <a:spcPts val="0"/>
              </a:spcAft>
              <a:buClr>
                <a:srgbClr val="000000"/>
              </a:buClr>
              <a:buSzPts val="2000"/>
              <a:buFont typeface="Questrial"/>
              <a:buChar char="●"/>
            </a:pPr>
            <a:r>
              <a:rPr lang="en" sz="2000">
                <a:solidFill>
                  <a:srgbClr val="000000"/>
                </a:solidFill>
                <a:latin typeface="Questrial"/>
                <a:ea typeface="Questrial"/>
                <a:cs typeface="Questrial"/>
                <a:sym typeface="Questrial"/>
              </a:rPr>
              <a:t>E</a:t>
            </a:r>
            <a:r>
              <a:rPr lang="en" sz="2000">
                <a:solidFill>
                  <a:srgbClr val="000000"/>
                </a:solidFill>
                <a:highlight>
                  <a:srgbClr val="FFFFFF"/>
                </a:highlight>
                <a:latin typeface="Questrial"/>
                <a:ea typeface="Questrial"/>
                <a:cs typeface="Questrial"/>
                <a:sym typeface="Questrial"/>
              </a:rPr>
              <a:t>xamination &amp; alignment of PK-5 library curriculum, structure &amp; instructional time</a:t>
            </a:r>
            <a:endParaRPr sz="2000">
              <a:solidFill>
                <a:srgbClr val="000000"/>
              </a:solidFill>
              <a:latin typeface="Questrial"/>
              <a:ea typeface="Questrial"/>
              <a:cs typeface="Questrial"/>
              <a:sym typeface="Questrial"/>
            </a:endParaRPr>
          </a:p>
          <a:p>
            <a:pPr indent="-355600" lvl="0" marL="457200" rtl="0" algn="l">
              <a:lnSpc>
                <a:spcPct val="100000"/>
              </a:lnSpc>
              <a:spcBef>
                <a:spcPts val="800"/>
              </a:spcBef>
              <a:spcAft>
                <a:spcPts val="0"/>
              </a:spcAft>
              <a:buClr>
                <a:srgbClr val="000000"/>
              </a:buClr>
              <a:buSzPts val="2000"/>
              <a:buFont typeface="Questrial"/>
              <a:buChar char="●"/>
            </a:pPr>
            <a:r>
              <a:rPr lang="en" sz="2000">
                <a:solidFill>
                  <a:srgbClr val="000000"/>
                </a:solidFill>
                <a:highlight>
                  <a:srgbClr val="FFFFFF"/>
                </a:highlight>
                <a:latin typeface="Questrial"/>
                <a:ea typeface="Questrial"/>
                <a:cs typeface="Questrial"/>
                <a:sym typeface="Questrial"/>
              </a:rPr>
              <a:t>Creating a comprehensive list of digital resources available &amp; used in the District, complete with age restrictions, tool user policies, etc</a:t>
            </a:r>
            <a:endParaRPr sz="2000">
              <a:solidFill>
                <a:srgbClr val="000000"/>
              </a:solidFill>
              <a:highlight>
                <a:srgbClr val="FFFFFF"/>
              </a:highlight>
              <a:latin typeface="Questrial"/>
              <a:ea typeface="Questrial"/>
              <a:cs typeface="Questrial"/>
              <a:sym typeface="Questrial"/>
            </a:endParaRPr>
          </a:p>
          <a:p>
            <a:pPr indent="-355600" lvl="0" marL="457200" rtl="0" algn="l">
              <a:lnSpc>
                <a:spcPct val="100000"/>
              </a:lnSpc>
              <a:spcBef>
                <a:spcPts val="800"/>
              </a:spcBef>
              <a:spcAft>
                <a:spcPts val="0"/>
              </a:spcAft>
              <a:buClr>
                <a:srgbClr val="000000"/>
              </a:buClr>
              <a:buSzPts val="2000"/>
              <a:buFont typeface="Questrial"/>
              <a:buChar char="●"/>
            </a:pPr>
            <a:r>
              <a:rPr lang="en" sz="2000">
                <a:solidFill>
                  <a:srgbClr val="000000"/>
                </a:solidFill>
                <a:latin typeface="Questrial"/>
                <a:ea typeface="Questrial"/>
                <a:cs typeface="Questrial"/>
                <a:sym typeface="Questrial"/>
              </a:rPr>
              <a:t>Creating a dynamic schedule which allows for regular, meaningful collaboration between teachers &amp; LMSs</a:t>
            </a:r>
            <a:endParaRPr sz="2000">
              <a:solidFill>
                <a:srgbClr val="000000"/>
              </a:solidFill>
              <a:latin typeface="Questrial"/>
              <a:ea typeface="Questrial"/>
              <a:cs typeface="Questrial"/>
              <a:sym typeface="Questrial"/>
            </a:endParaRPr>
          </a:p>
          <a:p>
            <a:pPr indent="-355600" lvl="0" marL="457200" rtl="0" algn="l">
              <a:lnSpc>
                <a:spcPct val="100000"/>
              </a:lnSpc>
              <a:spcBef>
                <a:spcPts val="800"/>
              </a:spcBef>
              <a:spcAft>
                <a:spcPts val="0"/>
              </a:spcAft>
              <a:buClr>
                <a:srgbClr val="000000"/>
              </a:buClr>
              <a:buSzPts val="2000"/>
              <a:buFont typeface="Questrial"/>
              <a:buChar char="●"/>
            </a:pPr>
            <a:r>
              <a:rPr lang="en" sz="2000">
                <a:solidFill>
                  <a:srgbClr val="000000"/>
                </a:solidFill>
                <a:highlight>
                  <a:srgbClr val="FFFFFF"/>
                </a:highlight>
                <a:latin typeface="Questrial"/>
                <a:ea typeface="Questrial"/>
                <a:cs typeface="Questrial"/>
                <a:sym typeface="Questrial"/>
              </a:rPr>
              <a:t>Further engaging families and community members in promoting literacy and school-to-community partnerships</a:t>
            </a:r>
            <a:endParaRPr sz="2000">
              <a:solidFill>
                <a:srgbClr val="000000"/>
              </a:solidFill>
              <a:latin typeface="Questrial"/>
              <a:ea typeface="Questrial"/>
              <a:cs typeface="Questrial"/>
              <a:sym typeface="Questrial"/>
            </a:endParaRPr>
          </a:p>
          <a:p>
            <a:pPr indent="-355600" lvl="0" marL="457200" rtl="0" algn="l">
              <a:lnSpc>
                <a:spcPct val="100000"/>
              </a:lnSpc>
              <a:spcBef>
                <a:spcPts val="800"/>
              </a:spcBef>
              <a:spcAft>
                <a:spcPts val="800"/>
              </a:spcAft>
              <a:buClr>
                <a:srgbClr val="000000"/>
              </a:buClr>
              <a:buSzPts val="2000"/>
              <a:buFont typeface="Questrial"/>
              <a:buChar char="●"/>
            </a:pPr>
            <a:r>
              <a:rPr lang="en" sz="2000">
                <a:solidFill>
                  <a:srgbClr val="000000"/>
                </a:solidFill>
                <a:highlight>
                  <a:srgbClr val="FFFFFF"/>
                </a:highlight>
                <a:latin typeface="Questrial"/>
                <a:ea typeface="Questrial"/>
                <a:cs typeface="Questrial"/>
                <a:sym typeface="Questrial"/>
              </a:rPr>
              <a:t>Teaching </a:t>
            </a:r>
            <a:r>
              <a:rPr lang="en" sz="2000" u="sng">
                <a:solidFill>
                  <a:srgbClr val="4A86E8"/>
                </a:solidFill>
                <a:highlight>
                  <a:srgbClr val="FFFFFF"/>
                </a:highlight>
                <a:latin typeface="Questrial"/>
                <a:ea typeface="Questrial"/>
                <a:cs typeface="Questrial"/>
                <a:sym typeface="Questrial"/>
                <a:hlinkClick r:id="rId3">
                  <a:extLst>
                    <a:ext uri="{A12FA001-AC4F-418D-AE19-62706E023703}">
                      <ahyp:hlinkClr val="tx"/>
                    </a:ext>
                  </a:extLst>
                </a:hlinkClick>
              </a:rPr>
              <a:t>curation</a:t>
            </a:r>
            <a:r>
              <a:rPr lang="en" sz="2000">
                <a:solidFill>
                  <a:srgbClr val="000000"/>
                </a:solidFill>
                <a:highlight>
                  <a:srgbClr val="FFFFFF"/>
                </a:highlight>
                <a:latin typeface="Questrial"/>
                <a:ea typeface="Questrial"/>
                <a:cs typeface="Questrial"/>
                <a:sym typeface="Questrial"/>
              </a:rPr>
              <a:t> to students &amp; colleagues as a future ready skill</a:t>
            </a:r>
            <a:r>
              <a:rPr lang="en" sz="2000">
                <a:solidFill>
                  <a:srgbClr val="000000"/>
                </a:solidFill>
                <a:latin typeface="Questrial"/>
                <a:ea typeface="Questrial"/>
                <a:cs typeface="Questrial"/>
                <a:sym typeface="Questrial"/>
              </a:rPr>
              <a:t> </a:t>
            </a:r>
            <a:endParaRPr sz="2000">
              <a:solidFill>
                <a:srgbClr val="000000"/>
              </a:solidFill>
              <a:latin typeface="Questrial"/>
              <a:ea typeface="Questrial"/>
              <a:cs typeface="Questrial"/>
              <a:sym typeface="Quest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6"/>
          <p:cNvSpPr/>
          <p:nvPr/>
        </p:nvSpPr>
        <p:spPr>
          <a:xfrm>
            <a:off x="0" y="0"/>
            <a:ext cx="9144000" cy="1272000"/>
          </a:xfrm>
          <a:prstGeom prst="rect">
            <a:avLst/>
          </a:prstGeom>
          <a:solidFill>
            <a:srgbClr val="1155CC"/>
          </a:solidFill>
          <a:ln cap="flat" cmpd="sng" w="9525">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26"/>
          <p:cNvSpPr txBox="1"/>
          <p:nvPr>
            <p:ph idx="4294967295" type="title"/>
          </p:nvPr>
        </p:nvSpPr>
        <p:spPr>
          <a:xfrm>
            <a:off x="311700" y="289650"/>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Questrial"/>
                <a:ea typeface="Questrial"/>
                <a:cs typeface="Questrial"/>
                <a:sym typeface="Questrial"/>
              </a:rPr>
              <a:t>Supporting Documents</a:t>
            </a:r>
            <a:endParaRPr b="1">
              <a:solidFill>
                <a:srgbClr val="FFFFFF"/>
              </a:solidFill>
              <a:latin typeface="Questrial"/>
              <a:ea typeface="Questrial"/>
              <a:cs typeface="Questrial"/>
              <a:sym typeface="Questrial"/>
            </a:endParaRPr>
          </a:p>
        </p:txBody>
      </p:sp>
      <p:pic>
        <p:nvPicPr>
          <p:cNvPr id="168" name="Google Shape;168;p26"/>
          <p:cNvPicPr preferRelativeResize="0"/>
          <p:nvPr/>
        </p:nvPicPr>
        <p:blipFill>
          <a:blip r:embed="rId3">
            <a:alphaModFix/>
          </a:blip>
          <a:stretch>
            <a:fillRect/>
          </a:stretch>
        </p:blipFill>
        <p:spPr>
          <a:xfrm>
            <a:off x="7059650" y="3892200"/>
            <a:ext cx="1772649" cy="1049476"/>
          </a:xfrm>
          <a:prstGeom prst="rect">
            <a:avLst/>
          </a:prstGeom>
          <a:noFill/>
          <a:ln>
            <a:noFill/>
          </a:ln>
        </p:spPr>
      </p:pic>
      <p:sp>
        <p:nvSpPr>
          <p:cNvPr id="169" name="Google Shape;169;p26"/>
          <p:cNvSpPr txBox="1"/>
          <p:nvPr/>
        </p:nvSpPr>
        <p:spPr>
          <a:xfrm>
            <a:off x="311700" y="1422075"/>
            <a:ext cx="3952500" cy="3519600"/>
          </a:xfrm>
          <a:prstGeom prst="rect">
            <a:avLst/>
          </a:prstGeom>
          <a:noFill/>
          <a:ln>
            <a:noFill/>
          </a:ln>
        </p:spPr>
        <p:txBody>
          <a:bodyPr anchorCtr="0" anchor="t" bIns="91425" lIns="91425" spcFirstLastPara="1" rIns="91425" wrap="square" tIns="91425">
            <a:spAutoFit/>
          </a:bodyPr>
          <a:lstStyle/>
          <a:p>
            <a:pPr indent="-317500" lvl="0" marL="457200" rtl="0" algn="l">
              <a:lnSpc>
                <a:spcPct val="115000"/>
              </a:lnSpc>
              <a:spcBef>
                <a:spcPts val="0"/>
              </a:spcBef>
              <a:spcAft>
                <a:spcPts val="0"/>
              </a:spcAft>
              <a:buClr>
                <a:srgbClr val="4A86E8"/>
              </a:buClr>
              <a:buSzPts val="1400"/>
              <a:buFont typeface="Questrial"/>
              <a:buChar char="●"/>
            </a:pPr>
            <a:r>
              <a:rPr lang="en" u="sng">
                <a:solidFill>
                  <a:srgbClr val="4A86E8"/>
                </a:solidFill>
                <a:latin typeface="Questrial"/>
                <a:ea typeface="Questrial"/>
                <a:cs typeface="Questrial"/>
                <a:sym typeface="Questrial"/>
                <a:hlinkClick r:id="rId4">
                  <a:extLst>
                    <a:ext uri="{A12FA001-AC4F-418D-AE19-62706E023703}">
                      <ahyp:hlinkClr val="tx"/>
                    </a:ext>
                  </a:extLst>
                </a:hlinkClick>
              </a:rPr>
              <a:t>School District of Mauston Mission</a:t>
            </a:r>
            <a:endParaRPr>
              <a:solidFill>
                <a:srgbClr val="4A86E8"/>
              </a:solidFill>
              <a:latin typeface="Questrial"/>
              <a:ea typeface="Questrial"/>
              <a:cs typeface="Questrial"/>
              <a:sym typeface="Questrial"/>
            </a:endParaRPr>
          </a:p>
          <a:p>
            <a:pPr indent="-317500" lvl="0" marL="457200" rtl="0" algn="l">
              <a:lnSpc>
                <a:spcPct val="115000"/>
              </a:lnSpc>
              <a:spcBef>
                <a:spcPts val="1000"/>
              </a:spcBef>
              <a:spcAft>
                <a:spcPts val="0"/>
              </a:spcAft>
              <a:buClr>
                <a:srgbClr val="4A86E8"/>
              </a:buClr>
              <a:buSzPts val="1400"/>
              <a:buFont typeface="Questrial"/>
              <a:buChar char="●"/>
            </a:pPr>
            <a:r>
              <a:rPr lang="en" u="sng">
                <a:solidFill>
                  <a:srgbClr val="4A86E8"/>
                </a:solidFill>
                <a:latin typeface="Questrial"/>
                <a:ea typeface="Questrial"/>
                <a:cs typeface="Questrial"/>
                <a:sym typeface="Questrial"/>
                <a:hlinkClick r:id="rId5">
                  <a:extLst>
                    <a:ext uri="{A12FA001-AC4F-418D-AE19-62706E023703}">
                      <ahyp:hlinkClr val="tx"/>
                    </a:ext>
                  </a:extLst>
                </a:hlinkClick>
              </a:rPr>
              <a:t>SDM Library Planning: Annual K-12 Library Budget</a:t>
            </a:r>
            <a:endParaRPr>
              <a:solidFill>
                <a:srgbClr val="4A86E8"/>
              </a:solidFill>
              <a:latin typeface="Questrial"/>
              <a:ea typeface="Questrial"/>
              <a:cs typeface="Questrial"/>
              <a:sym typeface="Questrial"/>
            </a:endParaRPr>
          </a:p>
          <a:p>
            <a:pPr indent="-317500" lvl="0" marL="457200" rtl="0" algn="l">
              <a:lnSpc>
                <a:spcPct val="115000"/>
              </a:lnSpc>
              <a:spcBef>
                <a:spcPts val="1000"/>
              </a:spcBef>
              <a:spcAft>
                <a:spcPts val="0"/>
              </a:spcAft>
              <a:buClr>
                <a:srgbClr val="4A86E8"/>
              </a:buClr>
              <a:buSzPts val="1400"/>
              <a:buFont typeface="Questrial"/>
              <a:buChar char="●"/>
            </a:pPr>
            <a:r>
              <a:rPr lang="en" u="sng">
                <a:solidFill>
                  <a:srgbClr val="4A86E8"/>
                </a:solidFill>
                <a:latin typeface="Questrial"/>
                <a:ea typeface="Questrial"/>
                <a:cs typeface="Questrial"/>
                <a:sym typeface="Questrial"/>
                <a:hlinkClick r:id="rId6">
                  <a:extLst>
                    <a:ext uri="{A12FA001-AC4F-418D-AE19-62706E023703}">
                      <ahyp:hlinkClr val="tx"/>
                    </a:ext>
                  </a:extLst>
                </a:hlinkClick>
              </a:rPr>
              <a:t>SDM Library Planning: Future Ready Framework</a:t>
            </a:r>
            <a:endParaRPr>
              <a:solidFill>
                <a:srgbClr val="4A86E8"/>
              </a:solidFill>
              <a:latin typeface="Questrial"/>
              <a:ea typeface="Questrial"/>
              <a:cs typeface="Questrial"/>
              <a:sym typeface="Questrial"/>
            </a:endParaRPr>
          </a:p>
          <a:p>
            <a:pPr indent="-317500" lvl="0" marL="457200" rtl="0" algn="l">
              <a:lnSpc>
                <a:spcPct val="115000"/>
              </a:lnSpc>
              <a:spcBef>
                <a:spcPts val="1000"/>
              </a:spcBef>
              <a:spcAft>
                <a:spcPts val="0"/>
              </a:spcAft>
              <a:buClr>
                <a:srgbClr val="4A86E8"/>
              </a:buClr>
              <a:buSzPts val="1400"/>
              <a:buFont typeface="Questrial"/>
              <a:buChar char="●"/>
            </a:pPr>
            <a:r>
              <a:rPr lang="en" u="sng">
                <a:solidFill>
                  <a:srgbClr val="4A86E8"/>
                </a:solidFill>
                <a:latin typeface="Questrial"/>
                <a:ea typeface="Questrial"/>
                <a:cs typeface="Questrial"/>
                <a:sym typeface="Questrial"/>
                <a:hlinkClick r:id="rId7">
                  <a:extLst>
                    <a:ext uri="{A12FA001-AC4F-418D-AE19-62706E023703}">
                      <ahyp:hlinkClr val="tx"/>
                    </a:ext>
                  </a:extLst>
                </a:hlinkClick>
              </a:rPr>
              <a:t>SDM Library Planning: Makerspace Curriculum Crosswalks</a:t>
            </a:r>
            <a:endParaRPr>
              <a:solidFill>
                <a:srgbClr val="4A86E8"/>
              </a:solidFill>
              <a:latin typeface="Questrial"/>
              <a:ea typeface="Questrial"/>
              <a:cs typeface="Questrial"/>
              <a:sym typeface="Questrial"/>
            </a:endParaRPr>
          </a:p>
          <a:p>
            <a:pPr indent="-317500" lvl="0" marL="457200" rtl="0" algn="l">
              <a:lnSpc>
                <a:spcPct val="115000"/>
              </a:lnSpc>
              <a:spcBef>
                <a:spcPts val="1000"/>
              </a:spcBef>
              <a:spcAft>
                <a:spcPts val="0"/>
              </a:spcAft>
              <a:buClr>
                <a:srgbClr val="4A86E8"/>
              </a:buClr>
              <a:buSzPts val="1400"/>
              <a:buFont typeface="Questrial"/>
              <a:buChar char="●"/>
            </a:pPr>
            <a:r>
              <a:rPr lang="en" u="sng">
                <a:solidFill>
                  <a:srgbClr val="4A86E8"/>
                </a:solidFill>
                <a:latin typeface="Questrial"/>
                <a:ea typeface="Questrial"/>
                <a:cs typeface="Questrial"/>
                <a:sym typeface="Questrial"/>
                <a:hlinkClick r:id="rId8">
                  <a:extLst>
                    <a:ext uri="{A12FA001-AC4F-418D-AE19-62706E023703}">
                      <ahyp:hlinkClr val="tx"/>
                    </a:ext>
                  </a:extLst>
                </a:hlinkClick>
              </a:rPr>
              <a:t>Wisconsin Common Career Technical Standards - 4Cs</a:t>
            </a:r>
            <a:endParaRPr>
              <a:solidFill>
                <a:srgbClr val="4A86E8"/>
              </a:solidFill>
              <a:latin typeface="Questrial"/>
              <a:ea typeface="Questrial"/>
              <a:cs typeface="Questrial"/>
              <a:sym typeface="Questrial"/>
            </a:endParaRPr>
          </a:p>
          <a:p>
            <a:pPr indent="-317500" lvl="0" marL="457200" rtl="0" algn="l">
              <a:lnSpc>
                <a:spcPct val="115000"/>
              </a:lnSpc>
              <a:spcBef>
                <a:spcPts val="1000"/>
              </a:spcBef>
              <a:spcAft>
                <a:spcPts val="1000"/>
              </a:spcAft>
              <a:buClr>
                <a:srgbClr val="4A86E8"/>
              </a:buClr>
              <a:buSzPts val="1400"/>
              <a:buFont typeface="Questrial"/>
              <a:buChar char="●"/>
            </a:pPr>
            <a:r>
              <a:rPr lang="en" u="sng">
                <a:solidFill>
                  <a:srgbClr val="4A86E8"/>
                </a:solidFill>
                <a:latin typeface="Questrial"/>
                <a:ea typeface="Questrial"/>
                <a:cs typeface="Questrial"/>
                <a:sym typeface="Questrial"/>
                <a:hlinkClick r:id="rId9">
                  <a:extLst>
                    <a:ext uri="{A12FA001-AC4F-418D-AE19-62706E023703}">
                      <ahyp:hlinkClr val="tx"/>
                    </a:ext>
                  </a:extLst>
                </a:hlinkClick>
              </a:rPr>
              <a:t>SDM: Library Planning: Dynamic Status &amp; Review of Program</a:t>
            </a:r>
            <a:endParaRPr>
              <a:solidFill>
                <a:srgbClr val="4A86E8"/>
              </a:solidFill>
              <a:latin typeface="Questrial"/>
              <a:ea typeface="Questrial"/>
              <a:cs typeface="Questrial"/>
              <a:sym typeface="Questrial"/>
            </a:endParaRPr>
          </a:p>
        </p:txBody>
      </p:sp>
      <p:sp>
        <p:nvSpPr>
          <p:cNvPr id="170" name="Google Shape;170;p26"/>
          <p:cNvSpPr txBox="1"/>
          <p:nvPr/>
        </p:nvSpPr>
        <p:spPr>
          <a:xfrm>
            <a:off x="4344050" y="1422063"/>
            <a:ext cx="4075200" cy="2528400"/>
          </a:xfrm>
          <a:prstGeom prst="rect">
            <a:avLst/>
          </a:prstGeom>
          <a:noFill/>
          <a:ln>
            <a:noFill/>
          </a:ln>
        </p:spPr>
        <p:txBody>
          <a:bodyPr anchorCtr="0" anchor="t" bIns="91425" lIns="91425" spcFirstLastPara="1" rIns="91425" wrap="square" tIns="91425">
            <a:spAutoFit/>
          </a:bodyPr>
          <a:lstStyle/>
          <a:p>
            <a:pPr indent="-317500" lvl="0" marL="457200" rtl="0" algn="l">
              <a:lnSpc>
                <a:spcPct val="115000"/>
              </a:lnSpc>
              <a:spcBef>
                <a:spcPts val="0"/>
              </a:spcBef>
              <a:spcAft>
                <a:spcPts val="0"/>
              </a:spcAft>
              <a:buClr>
                <a:srgbClr val="4A86E8"/>
              </a:buClr>
              <a:buSzPts val="1400"/>
              <a:buFont typeface="Questrial"/>
              <a:buChar char="●"/>
            </a:pPr>
            <a:r>
              <a:rPr lang="en" u="sng">
                <a:solidFill>
                  <a:srgbClr val="4A86E8"/>
                </a:solidFill>
                <a:latin typeface="Questrial"/>
                <a:ea typeface="Questrial"/>
                <a:cs typeface="Questrial"/>
                <a:sym typeface="Questrial"/>
                <a:hlinkClick r:id="rId10">
                  <a:extLst>
                    <a:ext uri="{A12FA001-AC4F-418D-AE19-62706E023703}">
                      <ahyp:hlinkClr val="tx"/>
                    </a:ext>
                  </a:extLst>
                </a:hlinkClick>
              </a:rPr>
              <a:t>AASL Standards Framework for Learners</a:t>
            </a:r>
            <a:endParaRPr>
              <a:solidFill>
                <a:srgbClr val="4A86E8"/>
              </a:solidFill>
              <a:latin typeface="Questrial"/>
              <a:ea typeface="Questrial"/>
              <a:cs typeface="Questrial"/>
              <a:sym typeface="Questrial"/>
            </a:endParaRPr>
          </a:p>
          <a:p>
            <a:pPr indent="-317500" lvl="0" marL="457200" rtl="0" algn="l">
              <a:lnSpc>
                <a:spcPct val="115000"/>
              </a:lnSpc>
              <a:spcBef>
                <a:spcPts val="1000"/>
              </a:spcBef>
              <a:spcAft>
                <a:spcPts val="0"/>
              </a:spcAft>
              <a:buClr>
                <a:srgbClr val="4A86E8"/>
              </a:buClr>
              <a:buSzPts val="1400"/>
              <a:buFont typeface="Questrial"/>
              <a:buChar char="●"/>
            </a:pPr>
            <a:r>
              <a:rPr lang="en" u="sng">
                <a:solidFill>
                  <a:srgbClr val="4A86E8"/>
                </a:solidFill>
                <a:latin typeface="Questrial"/>
                <a:ea typeface="Questrial"/>
                <a:cs typeface="Questrial"/>
                <a:sym typeface="Questrial"/>
                <a:hlinkClick r:id="rId11">
                  <a:extLst>
                    <a:ext uri="{A12FA001-AC4F-418D-AE19-62706E023703}">
                      <ahyp:hlinkClr val="tx"/>
                    </a:ext>
                  </a:extLst>
                </a:hlinkClick>
              </a:rPr>
              <a:t>ISTE Standards for Students</a:t>
            </a:r>
            <a:endParaRPr>
              <a:solidFill>
                <a:srgbClr val="4A86E8"/>
              </a:solidFill>
              <a:latin typeface="Questrial"/>
              <a:ea typeface="Questrial"/>
              <a:cs typeface="Questrial"/>
              <a:sym typeface="Questrial"/>
            </a:endParaRPr>
          </a:p>
          <a:p>
            <a:pPr indent="-317500" lvl="0" marL="457200" rtl="0" algn="l">
              <a:lnSpc>
                <a:spcPct val="115000"/>
              </a:lnSpc>
              <a:spcBef>
                <a:spcPts val="1000"/>
              </a:spcBef>
              <a:spcAft>
                <a:spcPts val="0"/>
              </a:spcAft>
              <a:buClr>
                <a:srgbClr val="4A86E8"/>
              </a:buClr>
              <a:buSzPts val="1400"/>
              <a:buFont typeface="Questrial"/>
              <a:buChar char="●"/>
            </a:pPr>
            <a:r>
              <a:rPr lang="en" u="sng">
                <a:solidFill>
                  <a:srgbClr val="4A86E8"/>
                </a:solidFill>
                <a:latin typeface="Questrial"/>
                <a:ea typeface="Questrial"/>
                <a:cs typeface="Questrial"/>
                <a:sym typeface="Questrial"/>
                <a:hlinkClick r:id="rId12">
                  <a:extLst>
                    <a:ext uri="{A12FA001-AC4F-418D-AE19-62706E023703}">
                      <ahyp:hlinkClr val="tx"/>
                    </a:ext>
                  </a:extLst>
                </a:hlinkClick>
              </a:rPr>
              <a:t>Wisconsin ITL Standa</a:t>
            </a:r>
            <a:r>
              <a:rPr lang="en" u="sng">
                <a:solidFill>
                  <a:srgbClr val="4A86E8"/>
                </a:solidFill>
                <a:latin typeface="Questrial"/>
                <a:ea typeface="Questrial"/>
                <a:cs typeface="Questrial"/>
                <a:sym typeface="Questrial"/>
                <a:hlinkClick r:id="rId13">
                  <a:extLst>
                    <a:ext uri="{A12FA001-AC4F-418D-AE19-62706E023703}">
                      <ahyp:hlinkClr val="tx"/>
                    </a:ext>
                  </a:extLst>
                </a:hlinkClick>
              </a:rPr>
              <a:t>rd</a:t>
            </a:r>
            <a:r>
              <a:rPr lang="en" u="sng">
                <a:solidFill>
                  <a:srgbClr val="4A86E8"/>
                </a:solidFill>
                <a:latin typeface="Questrial"/>
                <a:ea typeface="Questrial"/>
                <a:cs typeface="Questrial"/>
                <a:sym typeface="Questrial"/>
                <a:hlinkClick r:id="rId14">
                  <a:extLst>
                    <a:ext uri="{A12FA001-AC4F-418D-AE19-62706E023703}">
                      <ahyp:hlinkClr val="tx"/>
                    </a:ext>
                  </a:extLst>
                </a:hlinkClick>
              </a:rPr>
              <a:t>s</a:t>
            </a:r>
            <a:endParaRPr>
              <a:solidFill>
                <a:srgbClr val="4A86E8"/>
              </a:solidFill>
              <a:latin typeface="Questrial"/>
              <a:ea typeface="Questrial"/>
              <a:cs typeface="Questrial"/>
              <a:sym typeface="Questrial"/>
            </a:endParaRPr>
          </a:p>
          <a:p>
            <a:pPr indent="-317500" lvl="0" marL="457200" rtl="0" algn="l">
              <a:lnSpc>
                <a:spcPct val="115000"/>
              </a:lnSpc>
              <a:spcBef>
                <a:spcPts val="1000"/>
              </a:spcBef>
              <a:spcAft>
                <a:spcPts val="0"/>
              </a:spcAft>
              <a:buClr>
                <a:srgbClr val="4A86E8"/>
              </a:buClr>
              <a:buSzPts val="1400"/>
              <a:buFont typeface="Questrial"/>
              <a:buChar char="●"/>
            </a:pPr>
            <a:r>
              <a:rPr lang="en" u="sng">
                <a:solidFill>
                  <a:srgbClr val="4A86E8"/>
                </a:solidFill>
                <a:latin typeface="Questrial"/>
                <a:ea typeface="Questrial"/>
                <a:cs typeface="Questrial"/>
                <a:sym typeface="Questrial"/>
                <a:hlinkClick r:id="rId15">
                  <a:extLst>
                    <a:ext uri="{A12FA001-AC4F-418D-AE19-62706E023703}">
                      <ahyp:hlinkClr val="tx"/>
                    </a:ext>
                  </a:extLst>
                </a:hlinkClick>
              </a:rPr>
              <a:t>Makerspaces &amp; Equal Access to Learning</a:t>
            </a:r>
            <a:endParaRPr>
              <a:solidFill>
                <a:srgbClr val="4A86E8"/>
              </a:solidFill>
              <a:latin typeface="Questrial"/>
              <a:ea typeface="Questrial"/>
              <a:cs typeface="Questrial"/>
              <a:sym typeface="Questrial"/>
            </a:endParaRPr>
          </a:p>
          <a:p>
            <a:pPr indent="-317500" lvl="0" marL="457200" rtl="0" algn="l">
              <a:lnSpc>
                <a:spcPct val="115000"/>
              </a:lnSpc>
              <a:spcBef>
                <a:spcPts val="1000"/>
              </a:spcBef>
              <a:spcAft>
                <a:spcPts val="0"/>
              </a:spcAft>
              <a:buClr>
                <a:srgbClr val="4A86E8"/>
              </a:buClr>
              <a:buSzPts val="1400"/>
              <a:buFont typeface="Questrial"/>
              <a:buChar char="●"/>
            </a:pPr>
            <a:r>
              <a:rPr lang="en" u="sng">
                <a:solidFill>
                  <a:srgbClr val="4A86E8"/>
                </a:solidFill>
                <a:latin typeface="Questrial"/>
                <a:ea typeface="Questrial"/>
                <a:cs typeface="Questrial"/>
                <a:sym typeface="Questrial"/>
                <a:hlinkClick r:id="rId16">
                  <a:extLst>
                    <a:ext uri="{A12FA001-AC4F-418D-AE19-62706E023703}">
                      <ahyp:hlinkClr val="tx"/>
                    </a:ext>
                  </a:extLst>
                </a:hlinkClick>
              </a:rPr>
              <a:t>Wisconsin Common Career Technical Standards [WCCTS]</a:t>
            </a:r>
            <a:r>
              <a:rPr lang="en">
                <a:solidFill>
                  <a:srgbClr val="4A86E8"/>
                </a:solidFill>
                <a:latin typeface="Questrial"/>
                <a:ea typeface="Questrial"/>
                <a:cs typeface="Questrial"/>
                <a:sym typeface="Questrial"/>
              </a:rPr>
              <a:t> </a:t>
            </a:r>
            <a:endParaRPr>
              <a:solidFill>
                <a:srgbClr val="4A86E8"/>
              </a:solidFill>
              <a:latin typeface="Questrial"/>
              <a:ea typeface="Questrial"/>
              <a:cs typeface="Questrial"/>
              <a:sym typeface="Questrial"/>
            </a:endParaRPr>
          </a:p>
          <a:p>
            <a:pPr indent="-317500" lvl="0" marL="457200" rtl="0" algn="l">
              <a:lnSpc>
                <a:spcPct val="115000"/>
              </a:lnSpc>
              <a:spcBef>
                <a:spcPts val="1000"/>
              </a:spcBef>
              <a:spcAft>
                <a:spcPts val="1000"/>
              </a:spcAft>
              <a:buClr>
                <a:srgbClr val="4A86E8"/>
              </a:buClr>
              <a:buSzPts val="1400"/>
              <a:buFont typeface="Questrial"/>
              <a:buChar char="●"/>
            </a:pPr>
            <a:r>
              <a:rPr lang="en" u="sng">
                <a:solidFill>
                  <a:srgbClr val="4A86E8"/>
                </a:solidFill>
                <a:latin typeface="Questrial"/>
                <a:ea typeface="Questrial"/>
                <a:cs typeface="Questrial"/>
                <a:sym typeface="Questrial"/>
                <a:hlinkClick r:id="rId17">
                  <a:extLst>
                    <a:ext uri="{A12FA001-AC4F-418D-AE19-62706E023703}">
                      <ahyp:hlinkClr val="tx"/>
                    </a:ext>
                  </a:extLst>
                </a:hlinkClick>
              </a:rPr>
              <a:t>The Freedom to Fail Forward</a:t>
            </a:r>
            <a:endParaRPr>
              <a:solidFill>
                <a:srgbClr val="4A86E8"/>
              </a:solidFill>
              <a:latin typeface="Questrial"/>
              <a:ea typeface="Questrial"/>
              <a:cs typeface="Questrial"/>
              <a:sym typeface="Quest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4"/>
          <p:cNvSpPr/>
          <p:nvPr/>
        </p:nvSpPr>
        <p:spPr>
          <a:xfrm>
            <a:off x="0" y="0"/>
            <a:ext cx="9144000" cy="1272000"/>
          </a:xfrm>
          <a:prstGeom prst="rect">
            <a:avLst/>
          </a:prstGeom>
          <a:solidFill>
            <a:srgbClr val="1155CC"/>
          </a:solidFill>
          <a:ln cap="flat" cmpd="sng" w="9525">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4"/>
          <p:cNvSpPr txBox="1"/>
          <p:nvPr>
            <p:ph type="title"/>
          </p:nvPr>
        </p:nvSpPr>
        <p:spPr>
          <a:xfrm>
            <a:off x="311700" y="324150"/>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Questrial"/>
                <a:ea typeface="Questrial"/>
                <a:cs typeface="Questrial"/>
                <a:sym typeface="Questrial"/>
              </a:rPr>
              <a:t>School District of Mauston Library Mission</a:t>
            </a:r>
            <a:endParaRPr b="1">
              <a:latin typeface="Questrial"/>
              <a:ea typeface="Questrial"/>
              <a:cs typeface="Questrial"/>
              <a:sym typeface="Questrial"/>
            </a:endParaRPr>
          </a:p>
        </p:txBody>
      </p:sp>
      <p:sp>
        <p:nvSpPr>
          <p:cNvPr id="73" name="Google Shape;73;p14"/>
          <p:cNvSpPr txBox="1"/>
          <p:nvPr/>
        </p:nvSpPr>
        <p:spPr>
          <a:xfrm>
            <a:off x="311700" y="1669125"/>
            <a:ext cx="8190600" cy="2805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200">
                <a:latin typeface="Questrial"/>
                <a:ea typeface="Questrial"/>
                <a:cs typeface="Questrial"/>
                <a:sym typeface="Questrial"/>
              </a:rPr>
              <a:t>To foster a collaborative environment in which students feel encouraged to develop a lifelong passion for reading and inquiry, inspired to shift from consumers to creators, and emboldened to explore and create intersections between Science, Technology, Engineering, Art, and Math.</a:t>
            </a:r>
            <a:endParaRPr sz="2200"/>
          </a:p>
          <a:p>
            <a:pPr indent="0" lvl="0" marL="0" rtl="0" algn="l">
              <a:lnSpc>
                <a:spcPct val="115000"/>
              </a:lnSpc>
              <a:spcBef>
                <a:spcPts val="1200"/>
              </a:spcBef>
              <a:spcAft>
                <a:spcPts val="1200"/>
              </a:spcAft>
              <a:buNone/>
            </a:pPr>
            <a:r>
              <a:t/>
            </a:r>
            <a:endParaRPr sz="1500">
              <a:highlight>
                <a:srgbClr val="FFFF00"/>
              </a:highlight>
            </a:endParaRPr>
          </a:p>
        </p:txBody>
      </p:sp>
      <p:pic>
        <p:nvPicPr>
          <p:cNvPr id="74" name="Google Shape;74;p14"/>
          <p:cNvPicPr preferRelativeResize="0"/>
          <p:nvPr/>
        </p:nvPicPr>
        <p:blipFill>
          <a:blip r:embed="rId3">
            <a:alphaModFix/>
          </a:blip>
          <a:stretch>
            <a:fillRect/>
          </a:stretch>
        </p:blipFill>
        <p:spPr>
          <a:xfrm>
            <a:off x="7059650" y="3818650"/>
            <a:ext cx="1772649" cy="10494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5"/>
          <p:cNvSpPr/>
          <p:nvPr/>
        </p:nvSpPr>
        <p:spPr>
          <a:xfrm>
            <a:off x="0" y="0"/>
            <a:ext cx="9144000" cy="1272000"/>
          </a:xfrm>
          <a:prstGeom prst="rect">
            <a:avLst/>
          </a:prstGeom>
          <a:solidFill>
            <a:srgbClr val="1155CC"/>
          </a:solidFill>
          <a:ln cap="flat" cmpd="sng" w="9525">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5"/>
          <p:cNvSpPr txBox="1"/>
          <p:nvPr>
            <p:ph type="title"/>
          </p:nvPr>
        </p:nvSpPr>
        <p:spPr>
          <a:xfrm>
            <a:off x="195775" y="324150"/>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Questrial"/>
                <a:ea typeface="Questrial"/>
                <a:cs typeface="Questrial"/>
                <a:sym typeface="Questrial"/>
              </a:rPr>
              <a:t>Future Ready Librarians</a:t>
            </a:r>
            <a:endParaRPr b="1">
              <a:latin typeface="Questrial"/>
              <a:ea typeface="Questrial"/>
              <a:cs typeface="Questrial"/>
              <a:sym typeface="Questrial"/>
            </a:endParaRPr>
          </a:p>
        </p:txBody>
      </p:sp>
      <p:sp>
        <p:nvSpPr>
          <p:cNvPr id="81" name="Google Shape;81;p15"/>
          <p:cNvSpPr txBox="1"/>
          <p:nvPr>
            <p:ph idx="1" type="body"/>
          </p:nvPr>
        </p:nvSpPr>
        <p:spPr>
          <a:xfrm>
            <a:off x="195775" y="1353225"/>
            <a:ext cx="4707000" cy="3655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000000"/>
                </a:solidFill>
                <a:latin typeface="Questrial"/>
                <a:ea typeface="Questrial"/>
                <a:cs typeface="Questrial"/>
                <a:sym typeface="Questrial"/>
              </a:rPr>
              <a:t>The School District of Mauston libraries are guided by the Future Ready Framework. As librarians, we collaborate with educators, families, and community members to ensure the students of the district are ready for the future. Through our professional practice, programs, and spaces, we lead, teach, and support our building and the district’s goals.</a:t>
            </a:r>
            <a:endParaRPr sz="1200">
              <a:solidFill>
                <a:srgbClr val="000000"/>
              </a:solidFill>
              <a:latin typeface="Questrial"/>
              <a:ea typeface="Questrial"/>
              <a:cs typeface="Questrial"/>
              <a:sym typeface="Questrial"/>
            </a:endParaRPr>
          </a:p>
          <a:p>
            <a:pPr indent="0" lvl="0" marL="0" rtl="0" algn="l">
              <a:spcBef>
                <a:spcPts val="1600"/>
              </a:spcBef>
              <a:spcAft>
                <a:spcPts val="0"/>
              </a:spcAft>
              <a:buNone/>
            </a:pPr>
            <a:r>
              <a:rPr lang="en" sz="1200">
                <a:solidFill>
                  <a:srgbClr val="000000"/>
                </a:solidFill>
                <a:latin typeface="Questrial"/>
                <a:ea typeface="Questrial"/>
                <a:cs typeface="Questrial"/>
                <a:sym typeface="Questrial"/>
              </a:rPr>
              <a:t>By connecting our work with the Future Ready Framework, we strengthen our practices, programs, and spaces to support existing &amp; create new initiatives in our district.</a:t>
            </a:r>
            <a:endParaRPr sz="1200">
              <a:solidFill>
                <a:srgbClr val="000000"/>
              </a:solidFill>
              <a:latin typeface="Questrial"/>
              <a:ea typeface="Questrial"/>
              <a:cs typeface="Questrial"/>
              <a:sym typeface="Questrial"/>
            </a:endParaRPr>
          </a:p>
          <a:p>
            <a:pPr indent="0" lvl="0" marL="0" rtl="0" algn="l">
              <a:spcBef>
                <a:spcPts val="1600"/>
              </a:spcBef>
              <a:spcAft>
                <a:spcPts val="1600"/>
              </a:spcAft>
              <a:buNone/>
            </a:pPr>
            <a:r>
              <a:rPr lang="en" sz="1200">
                <a:solidFill>
                  <a:srgbClr val="000000"/>
                </a:solidFill>
                <a:latin typeface="Questrial"/>
                <a:ea typeface="Questrial"/>
                <a:cs typeface="Questrial"/>
                <a:sym typeface="Questrial"/>
              </a:rPr>
              <a:t>Improvement &amp; change is continuous. While continuing to use </a:t>
            </a:r>
            <a:r>
              <a:rPr lang="en" sz="1200">
                <a:solidFill>
                  <a:srgbClr val="000000"/>
                </a:solidFill>
                <a:latin typeface="Questrial"/>
                <a:ea typeface="Questrial"/>
                <a:cs typeface="Questrial"/>
                <a:sym typeface="Questrial"/>
              </a:rPr>
              <a:t>the Future Ready Framework to </a:t>
            </a:r>
            <a:r>
              <a:rPr lang="en" sz="1200">
                <a:solidFill>
                  <a:srgbClr val="000000"/>
                </a:solidFill>
                <a:latin typeface="Questrial"/>
                <a:ea typeface="Questrial"/>
                <a:cs typeface="Questrial"/>
                <a:sym typeface="Questrial"/>
              </a:rPr>
              <a:t>guide all library programming, over the next three years, we will focus on five specific goals across five sections of </a:t>
            </a:r>
            <a:r>
              <a:rPr lang="en" sz="1200">
                <a:solidFill>
                  <a:srgbClr val="000000"/>
                </a:solidFill>
                <a:latin typeface="Questrial"/>
                <a:ea typeface="Questrial"/>
                <a:cs typeface="Questrial"/>
                <a:sym typeface="Questrial"/>
              </a:rPr>
              <a:t>the</a:t>
            </a:r>
            <a:r>
              <a:rPr lang="en" sz="1200">
                <a:solidFill>
                  <a:srgbClr val="000000"/>
                </a:solidFill>
                <a:latin typeface="Questrial"/>
                <a:ea typeface="Questrial"/>
                <a:cs typeface="Questrial"/>
                <a:sym typeface="Questrial"/>
              </a:rPr>
              <a:t> Framework.</a:t>
            </a:r>
            <a:endParaRPr>
              <a:solidFill>
                <a:srgbClr val="000000"/>
              </a:solidFill>
              <a:latin typeface="Questrial"/>
              <a:ea typeface="Questrial"/>
              <a:cs typeface="Questrial"/>
              <a:sym typeface="Questrial"/>
            </a:endParaRPr>
          </a:p>
        </p:txBody>
      </p:sp>
      <p:pic>
        <p:nvPicPr>
          <p:cNvPr id="82" name="Google Shape;82;p15"/>
          <p:cNvPicPr preferRelativeResize="0"/>
          <p:nvPr/>
        </p:nvPicPr>
        <p:blipFill>
          <a:blip r:embed="rId3">
            <a:alphaModFix/>
          </a:blip>
          <a:stretch>
            <a:fillRect/>
          </a:stretch>
        </p:blipFill>
        <p:spPr>
          <a:xfrm>
            <a:off x="4832425" y="1397972"/>
            <a:ext cx="3999900" cy="365587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6"/>
          <p:cNvSpPr/>
          <p:nvPr/>
        </p:nvSpPr>
        <p:spPr>
          <a:xfrm>
            <a:off x="0" y="0"/>
            <a:ext cx="9144000" cy="1272000"/>
          </a:xfrm>
          <a:prstGeom prst="rect">
            <a:avLst/>
          </a:prstGeom>
          <a:solidFill>
            <a:srgbClr val="1155CC"/>
          </a:solidFill>
          <a:ln cap="flat" cmpd="sng" w="9525">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6"/>
          <p:cNvSpPr txBox="1"/>
          <p:nvPr>
            <p:ph type="title"/>
          </p:nvPr>
        </p:nvSpPr>
        <p:spPr>
          <a:xfrm>
            <a:off x="311700" y="324150"/>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Questrial"/>
                <a:ea typeface="Questrial"/>
                <a:cs typeface="Questrial"/>
                <a:sym typeface="Questrial"/>
              </a:rPr>
              <a:t>Wisconsin Digital Learning Plan</a:t>
            </a:r>
            <a:endParaRPr b="1">
              <a:latin typeface="Questrial"/>
              <a:ea typeface="Questrial"/>
              <a:cs typeface="Questrial"/>
              <a:sym typeface="Questrial"/>
            </a:endParaRPr>
          </a:p>
        </p:txBody>
      </p:sp>
      <p:pic>
        <p:nvPicPr>
          <p:cNvPr id="89" name="Google Shape;89;p16"/>
          <p:cNvPicPr preferRelativeResize="0"/>
          <p:nvPr/>
        </p:nvPicPr>
        <p:blipFill>
          <a:blip r:embed="rId3">
            <a:alphaModFix/>
          </a:blip>
          <a:stretch>
            <a:fillRect/>
          </a:stretch>
        </p:blipFill>
        <p:spPr>
          <a:xfrm>
            <a:off x="1796126" y="2311900"/>
            <a:ext cx="5551750" cy="2737925"/>
          </a:xfrm>
          <a:prstGeom prst="rect">
            <a:avLst/>
          </a:prstGeom>
          <a:noFill/>
          <a:ln>
            <a:noFill/>
          </a:ln>
        </p:spPr>
      </p:pic>
      <p:sp>
        <p:nvSpPr>
          <p:cNvPr id="90" name="Google Shape;90;p16"/>
          <p:cNvSpPr txBox="1"/>
          <p:nvPr/>
        </p:nvSpPr>
        <p:spPr>
          <a:xfrm>
            <a:off x="187600" y="1260125"/>
            <a:ext cx="8687700" cy="62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latin typeface="Questrial"/>
                <a:ea typeface="Questrial"/>
                <a:cs typeface="Questrial"/>
                <a:sym typeface="Questrial"/>
              </a:rPr>
              <a:t>It is important to note that this framework focuses directly on the Wisconsin Digital Learning Plan and will allow us to create common language not only within our district but within the state.</a:t>
            </a:r>
            <a:endParaRPr sz="2000">
              <a:latin typeface="Questrial"/>
              <a:ea typeface="Questrial"/>
              <a:cs typeface="Questrial"/>
              <a:sym typeface="Quest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7"/>
          <p:cNvSpPr/>
          <p:nvPr/>
        </p:nvSpPr>
        <p:spPr>
          <a:xfrm>
            <a:off x="0" y="0"/>
            <a:ext cx="9144000" cy="1272000"/>
          </a:xfrm>
          <a:prstGeom prst="rect">
            <a:avLst/>
          </a:prstGeom>
          <a:solidFill>
            <a:srgbClr val="1155CC"/>
          </a:solidFill>
          <a:ln cap="flat" cmpd="sng" w="9525">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7"/>
          <p:cNvSpPr txBox="1"/>
          <p:nvPr>
            <p:ph type="title"/>
          </p:nvPr>
        </p:nvSpPr>
        <p:spPr>
          <a:xfrm>
            <a:off x="311700" y="260975"/>
            <a:ext cx="85908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Questrial"/>
                <a:ea typeface="Questrial"/>
                <a:cs typeface="Questrial"/>
                <a:sym typeface="Questrial"/>
              </a:rPr>
              <a:t>Current Status: Curriculum, Instruction &amp; Assessment</a:t>
            </a:r>
            <a:endParaRPr b="1">
              <a:latin typeface="Questrial"/>
              <a:ea typeface="Questrial"/>
              <a:cs typeface="Questrial"/>
              <a:sym typeface="Questrial"/>
            </a:endParaRPr>
          </a:p>
        </p:txBody>
      </p:sp>
      <p:sp>
        <p:nvSpPr>
          <p:cNvPr id="97" name="Google Shape;97;p17"/>
          <p:cNvSpPr txBox="1"/>
          <p:nvPr>
            <p:ph idx="4294967295" type="body"/>
          </p:nvPr>
        </p:nvSpPr>
        <p:spPr>
          <a:xfrm>
            <a:off x="135100" y="1357025"/>
            <a:ext cx="6581400" cy="2996700"/>
          </a:xfrm>
          <a:prstGeom prst="rect">
            <a:avLst/>
          </a:prstGeom>
        </p:spPr>
        <p:txBody>
          <a:bodyPr anchorCtr="0" anchor="t" bIns="91425" lIns="91425" spcFirstLastPara="1" rIns="91425" wrap="square" tIns="91425">
            <a:noAutofit/>
          </a:bodyPr>
          <a:lstStyle/>
          <a:p>
            <a:pPr indent="-374650" lvl="0" marL="457200" rtl="0" algn="l">
              <a:lnSpc>
                <a:spcPct val="100000"/>
              </a:lnSpc>
              <a:spcBef>
                <a:spcPts val="0"/>
              </a:spcBef>
              <a:spcAft>
                <a:spcPts val="0"/>
              </a:spcAft>
              <a:buClr>
                <a:srgbClr val="000000"/>
              </a:buClr>
              <a:buSzPts val="2300"/>
              <a:buFont typeface="Questrial"/>
              <a:buChar char="●"/>
            </a:pPr>
            <a:r>
              <a:rPr lang="en" sz="2300">
                <a:solidFill>
                  <a:srgbClr val="000000"/>
                </a:solidFill>
                <a:latin typeface="Questrial"/>
                <a:ea typeface="Questrial"/>
                <a:cs typeface="Questrial"/>
                <a:sym typeface="Questrial"/>
              </a:rPr>
              <a:t>Regular, consistent demonstrations</a:t>
            </a:r>
            <a:r>
              <a:rPr lang="en" sz="2300">
                <a:solidFill>
                  <a:srgbClr val="000000"/>
                </a:solidFill>
                <a:latin typeface="Questrial"/>
                <a:ea typeface="Questrial"/>
                <a:cs typeface="Questrial"/>
                <a:sym typeface="Questrial"/>
              </a:rPr>
              <a:t> by students in grades 3-8 creating intersections between Science, Technology, Engineering, Art &amp; Math and core areas</a:t>
            </a:r>
            <a:endParaRPr sz="2300">
              <a:solidFill>
                <a:srgbClr val="000000"/>
              </a:solidFill>
              <a:latin typeface="Questrial"/>
              <a:ea typeface="Questrial"/>
              <a:cs typeface="Questrial"/>
              <a:sym typeface="Questrial"/>
            </a:endParaRPr>
          </a:p>
          <a:p>
            <a:pPr indent="-374650" lvl="0" marL="457200" rtl="0" algn="l">
              <a:lnSpc>
                <a:spcPct val="100000"/>
              </a:lnSpc>
              <a:spcBef>
                <a:spcPts val="800"/>
              </a:spcBef>
              <a:spcAft>
                <a:spcPts val="0"/>
              </a:spcAft>
              <a:buClr>
                <a:srgbClr val="000000"/>
              </a:buClr>
              <a:buSzPts val="2300"/>
              <a:buFont typeface="Questrial"/>
              <a:buChar char="●"/>
            </a:pPr>
            <a:r>
              <a:rPr lang="en" sz="2300">
                <a:solidFill>
                  <a:srgbClr val="000000"/>
                </a:solidFill>
                <a:latin typeface="Questrial"/>
                <a:ea typeface="Questrial"/>
                <a:cs typeface="Questrial"/>
                <a:sym typeface="Questrial"/>
              </a:rPr>
              <a:t>Increased use of online resources by staff &amp; students</a:t>
            </a:r>
            <a:endParaRPr sz="2300">
              <a:solidFill>
                <a:srgbClr val="000000"/>
              </a:solidFill>
              <a:latin typeface="Questrial"/>
              <a:ea typeface="Questrial"/>
              <a:cs typeface="Questrial"/>
              <a:sym typeface="Questrial"/>
            </a:endParaRPr>
          </a:p>
          <a:p>
            <a:pPr indent="-381000" lvl="0" marL="457200" rtl="0" algn="l">
              <a:lnSpc>
                <a:spcPct val="100000"/>
              </a:lnSpc>
              <a:spcBef>
                <a:spcPts val="800"/>
              </a:spcBef>
              <a:spcAft>
                <a:spcPts val="0"/>
              </a:spcAft>
              <a:buClr>
                <a:srgbClr val="000000"/>
              </a:buClr>
              <a:buSzPts val="2400"/>
              <a:buFont typeface="Questrial"/>
              <a:buChar char="●"/>
            </a:pPr>
            <a:r>
              <a:rPr lang="en" sz="2300">
                <a:solidFill>
                  <a:srgbClr val="000000"/>
                </a:solidFill>
                <a:highlight>
                  <a:srgbClr val="FFFFFF"/>
                </a:highlight>
                <a:latin typeface="Questrial"/>
                <a:ea typeface="Questrial"/>
                <a:cs typeface="Questrial"/>
                <a:sym typeface="Questrial"/>
              </a:rPr>
              <a:t>Relevant electronic resources available to all students &amp; staff, both on and off campus</a:t>
            </a:r>
            <a:endParaRPr sz="2300">
              <a:solidFill>
                <a:srgbClr val="000000"/>
              </a:solidFill>
              <a:highlight>
                <a:srgbClr val="FFFFFF"/>
              </a:highlight>
              <a:latin typeface="Questrial"/>
              <a:ea typeface="Questrial"/>
              <a:cs typeface="Questrial"/>
              <a:sym typeface="Questrial"/>
            </a:endParaRPr>
          </a:p>
          <a:p>
            <a:pPr indent="0" lvl="0" marL="457200" rtl="0" algn="l">
              <a:lnSpc>
                <a:spcPct val="100000"/>
              </a:lnSpc>
              <a:spcBef>
                <a:spcPts val="800"/>
              </a:spcBef>
              <a:spcAft>
                <a:spcPts val="600"/>
              </a:spcAft>
              <a:buNone/>
            </a:pPr>
            <a:r>
              <a:rPr lang="en" sz="1000">
                <a:solidFill>
                  <a:srgbClr val="000000"/>
                </a:solidFill>
                <a:highlight>
                  <a:srgbClr val="FFFFFF"/>
                </a:highlight>
              </a:rPr>
              <a:t>        </a:t>
            </a:r>
            <a:endParaRPr sz="2400">
              <a:solidFill>
                <a:srgbClr val="000000"/>
              </a:solidFill>
              <a:latin typeface="Questrial"/>
              <a:ea typeface="Questrial"/>
              <a:cs typeface="Questrial"/>
              <a:sym typeface="Questrial"/>
            </a:endParaRPr>
          </a:p>
        </p:txBody>
      </p:sp>
      <p:pic>
        <p:nvPicPr>
          <p:cNvPr id="98" name="Google Shape;98;p17"/>
          <p:cNvPicPr preferRelativeResize="0"/>
          <p:nvPr/>
        </p:nvPicPr>
        <p:blipFill>
          <a:blip r:embed="rId3">
            <a:alphaModFix/>
          </a:blip>
          <a:stretch>
            <a:fillRect/>
          </a:stretch>
        </p:blipFill>
        <p:spPr>
          <a:xfrm>
            <a:off x="6855000" y="1472825"/>
            <a:ext cx="2192300" cy="25609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8"/>
          <p:cNvSpPr/>
          <p:nvPr/>
        </p:nvSpPr>
        <p:spPr>
          <a:xfrm>
            <a:off x="0" y="0"/>
            <a:ext cx="9144000" cy="1272000"/>
          </a:xfrm>
          <a:prstGeom prst="rect">
            <a:avLst/>
          </a:prstGeom>
          <a:solidFill>
            <a:srgbClr val="1155CC"/>
          </a:solidFill>
          <a:ln cap="flat" cmpd="sng" w="9525">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8"/>
          <p:cNvSpPr txBox="1"/>
          <p:nvPr>
            <p:ph type="title"/>
          </p:nvPr>
        </p:nvSpPr>
        <p:spPr>
          <a:xfrm>
            <a:off x="205075" y="258525"/>
            <a:ext cx="89484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Questrial"/>
                <a:ea typeface="Questrial"/>
                <a:cs typeface="Questrial"/>
                <a:sym typeface="Questrial"/>
              </a:rPr>
              <a:t>Current Status: Personalized Professional Learning</a:t>
            </a:r>
            <a:endParaRPr b="1">
              <a:latin typeface="Questrial"/>
              <a:ea typeface="Questrial"/>
              <a:cs typeface="Questrial"/>
              <a:sym typeface="Questrial"/>
            </a:endParaRPr>
          </a:p>
        </p:txBody>
      </p:sp>
      <p:sp>
        <p:nvSpPr>
          <p:cNvPr id="105" name="Google Shape;105;p18"/>
          <p:cNvSpPr txBox="1"/>
          <p:nvPr>
            <p:ph idx="4294967295" type="body"/>
          </p:nvPr>
        </p:nvSpPr>
        <p:spPr>
          <a:xfrm>
            <a:off x="205075" y="1514050"/>
            <a:ext cx="5946600" cy="3054900"/>
          </a:xfrm>
          <a:prstGeom prst="rect">
            <a:avLst/>
          </a:prstGeom>
        </p:spPr>
        <p:txBody>
          <a:bodyPr anchorCtr="0" anchor="t" bIns="91425" lIns="91425" spcFirstLastPara="1" rIns="91425" wrap="square" tIns="91425">
            <a:noAutofit/>
          </a:bodyPr>
          <a:lstStyle/>
          <a:p>
            <a:pPr indent="-381000" lvl="0" marL="457200" rtl="0" algn="l">
              <a:lnSpc>
                <a:spcPct val="100000"/>
              </a:lnSpc>
              <a:spcBef>
                <a:spcPts val="0"/>
              </a:spcBef>
              <a:spcAft>
                <a:spcPts val="0"/>
              </a:spcAft>
              <a:buClr>
                <a:srgbClr val="000000"/>
              </a:buClr>
              <a:buSzPts val="2400"/>
              <a:buFont typeface="Questrial"/>
              <a:buChar char="●"/>
            </a:pPr>
            <a:r>
              <a:rPr lang="en" sz="2400">
                <a:solidFill>
                  <a:srgbClr val="000000"/>
                </a:solidFill>
                <a:highlight>
                  <a:srgbClr val="FFFFFF"/>
                </a:highlight>
                <a:latin typeface="Questrial"/>
                <a:ea typeface="Questrial"/>
                <a:cs typeface="Questrial"/>
                <a:sym typeface="Questrial"/>
              </a:rPr>
              <a:t>Keeps staff current in all resources available through the libraries</a:t>
            </a:r>
            <a:endParaRPr sz="2400">
              <a:solidFill>
                <a:srgbClr val="000000"/>
              </a:solidFill>
              <a:highlight>
                <a:srgbClr val="FFFFFF"/>
              </a:highlight>
              <a:latin typeface="Questrial"/>
              <a:ea typeface="Questrial"/>
              <a:cs typeface="Questrial"/>
              <a:sym typeface="Questrial"/>
            </a:endParaRPr>
          </a:p>
          <a:p>
            <a:pPr indent="-381000" lvl="0" marL="457200" rtl="0" algn="l">
              <a:lnSpc>
                <a:spcPct val="100000"/>
              </a:lnSpc>
              <a:spcBef>
                <a:spcPts val="800"/>
              </a:spcBef>
              <a:spcAft>
                <a:spcPts val="0"/>
              </a:spcAft>
              <a:buClr>
                <a:srgbClr val="000000"/>
              </a:buClr>
              <a:buSzPts val="2400"/>
              <a:buFont typeface="Questrial"/>
              <a:buChar char="●"/>
            </a:pPr>
            <a:r>
              <a:rPr lang="en" sz="2400">
                <a:solidFill>
                  <a:srgbClr val="000000"/>
                </a:solidFill>
                <a:highlight>
                  <a:srgbClr val="FFFFFF"/>
                </a:highlight>
                <a:latin typeface="Questrial"/>
                <a:ea typeface="Questrial"/>
                <a:cs typeface="Questrial"/>
                <a:sym typeface="Questrial"/>
              </a:rPr>
              <a:t>Provides learning opportunities for staff to aid in curriculum enhancement &amp; personal enrichment</a:t>
            </a:r>
            <a:endParaRPr sz="2400">
              <a:solidFill>
                <a:srgbClr val="000000"/>
              </a:solidFill>
              <a:highlight>
                <a:srgbClr val="FFFFFF"/>
              </a:highlight>
              <a:latin typeface="Questrial"/>
              <a:ea typeface="Questrial"/>
              <a:cs typeface="Questrial"/>
              <a:sym typeface="Questrial"/>
            </a:endParaRPr>
          </a:p>
          <a:p>
            <a:pPr indent="-381000" lvl="0" marL="457200" rtl="0" algn="l">
              <a:lnSpc>
                <a:spcPct val="100000"/>
              </a:lnSpc>
              <a:spcBef>
                <a:spcPts val="800"/>
              </a:spcBef>
              <a:spcAft>
                <a:spcPts val="800"/>
              </a:spcAft>
              <a:buClr>
                <a:srgbClr val="000000"/>
              </a:buClr>
              <a:buSzPts val="2400"/>
              <a:buFont typeface="Questrial"/>
              <a:buChar char="●"/>
            </a:pPr>
            <a:r>
              <a:rPr lang="en" sz="2400">
                <a:solidFill>
                  <a:srgbClr val="000000"/>
                </a:solidFill>
                <a:highlight>
                  <a:srgbClr val="FFFFFF"/>
                </a:highlight>
                <a:latin typeface="Questrial"/>
                <a:ea typeface="Questrial"/>
                <a:cs typeface="Questrial"/>
                <a:sym typeface="Questrial"/>
              </a:rPr>
              <a:t>Seeks out &amp; meets individual needs of staff</a:t>
            </a:r>
            <a:endParaRPr sz="2400">
              <a:solidFill>
                <a:srgbClr val="000000"/>
              </a:solidFill>
              <a:highlight>
                <a:srgbClr val="FFFFFF"/>
              </a:highlight>
              <a:latin typeface="Questrial"/>
              <a:ea typeface="Questrial"/>
              <a:cs typeface="Questrial"/>
              <a:sym typeface="Questrial"/>
            </a:endParaRPr>
          </a:p>
        </p:txBody>
      </p:sp>
      <p:pic>
        <p:nvPicPr>
          <p:cNvPr id="106" name="Google Shape;106;p18"/>
          <p:cNvPicPr preferRelativeResize="0"/>
          <p:nvPr/>
        </p:nvPicPr>
        <p:blipFill>
          <a:blip r:embed="rId3">
            <a:alphaModFix/>
          </a:blip>
          <a:stretch>
            <a:fillRect/>
          </a:stretch>
        </p:blipFill>
        <p:spPr>
          <a:xfrm rot="-1031028">
            <a:off x="6171848" y="1661487"/>
            <a:ext cx="2458031" cy="217365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9"/>
          <p:cNvSpPr/>
          <p:nvPr/>
        </p:nvSpPr>
        <p:spPr>
          <a:xfrm>
            <a:off x="0" y="0"/>
            <a:ext cx="9144000" cy="1272000"/>
          </a:xfrm>
          <a:prstGeom prst="rect">
            <a:avLst/>
          </a:prstGeom>
          <a:solidFill>
            <a:srgbClr val="1155CC"/>
          </a:solidFill>
          <a:ln cap="flat" cmpd="sng" w="9525">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9"/>
          <p:cNvSpPr txBox="1"/>
          <p:nvPr>
            <p:ph type="title"/>
          </p:nvPr>
        </p:nvSpPr>
        <p:spPr>
          <a:xfrm>
            <a:off x="311700" y="28087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Questrial"/>
                <a:ea typeface="Questrial"/>
                <a:cs typeface="Questrial"/>
                <a:sym typeface="Questrial"/>
              </a:rPr>
              <a:t>Current Status: Robust Infrastructure</a:t>
            </a:r>
            <a:endParaRPr b="1">
              <a:latin typeface="Questrial"/>
              <a:ea typeface="Questrial"/>
              <a:cs typeface="Questrial"/>
              <a:sym typeface="Questrial"/>
            </a:endParaRPr>
          </a:p>
        </p:txBody>
      </p:sp>
      <p:sp>
        <p:nvSpPr>
          <p:cNvPr id="113" name="Google Shape;113;p19"/>
          <p:cNvSpPr txBox="1"/>
          <p:nvPr>
            <p:ph idx="4294967295" type="body"/>
          </p:nvPr>
        </p:nvSpPr>
        <p:spPr>
          <a:xfrm>
            <a:off x="247500" y="1439350"/>
            <a:ext cx="6003600" cy="3076200"/>
          </a:xfrm>
          <a:prstGeom prst="rect">
            <a:avLst/>
          </a:prstGeom>
        </p:spPr>
        <p:txBody>
          <a:bodyPr anchorCtr="0" anchor="t" bIns="91425" lIns="91425" spcFirstLastPara="1" rIns="91425" wrap="square" tIns="91425">
            <a:noAutofit/>
          </a:bodyPr>
          <a:lstStyle/>
          <a:p>
            <a:pPr indent="-381000" lvl="0" marL="457200" rtl="0" algn="l">
              <a:lnSpc>
                <a:spcPct val="100000"/>
              </a:lnSpc>
              <a:spcBef>
                <a:spcPts val="0"/>
              </a:spcBef>
              <a:spcAft>
                <a:spcPts val="0"/>
              </a:spcAft>
              <a:buClr>
                <a:srgbClr val="000000"/>
              </a:buClr>
              <a:buSzPts val="2400"/>
              <a:buFont typeface="Questrial"/>
              <a:buChar char="●"/>
            </a:pPr>
            <a:r>
              <a:rPr lang="en" sz="2400">
                <a:solidFill>
                  <a:srgbClr val="000000"/>
                </a:solidFill>
                <a:latin typeface="Questrial"/>
                <a:ea typeface="Questrial"/>
                <a:cs typeface="Questrial"/>
                <a:sym typeface="Questrial"/>
              </a:rPr>
              <a:t>1:1 devices grades K-12                                      </a:t>
            </a:r>
            <a:endParaRPr sz="2400">
              <a:solidFill>
                <a:srgbClr val="000000"/>
              </a:solidFill>
              <a:latin typeface="Questrial"/>
              <a:ea typeface="Questrial"/>
              <a:cs typeface="Questrial"/>
              <a:sym typeface="Questrial"/>
            </a:endParaRPr>
          </a:p>
          <a:p>
            <a:pPr indent="-381000" lvl="0" marL="457200" rtl="0" algn="l">
              <a:lnSpc>
                <a:spcPct val="100000"/>
              </a:lnSpc>
              <a:spcBef>
                <a:spcPts val="800"/>
              </a:spcBef>
              <a:spcAft>
                <a:spcPts val="0"/>
              </a:spcAft>
              <a:buClr>
                <a:srgbClr val="000000"/>
              </a:buClr>
              <a:buSzPts val="2400"/>
              <a:buFont typeface="Questrial"/>
              <a:buChar char="●"/>
            </a:pPr>
            <a:r>
              <a:rPr lang="en" sz="2400">
                <a:solidFill>
                  <a:srgbClr val="000000"/>
                </a:solidFill>
                <a:latin typeface="Questrial"/>
                <a:ea typeface="Questrial"/>
                <a:cs typeface="Questrial"/>
                <a:sym typeface="Questrial"/>
              </a:rPr>
              <a:t>Ability to check out hotspots to families          </a:t>
            </a:r>
            <a:endParaRPr sz="2400">
              <a:solidFill>
                <a:srgbClr val="000000"/>
              </a:solidFill>
              <a:latin typeface="Questrial"/>
              <a:ea typeface="Questrial"/>
              <a:cs typeface="Questrial"/>
              <a:sym typeface="Questrial"/>
            </a:endParaRPr>
          </a:p>
          <a:p>
            <a:pPr indent="-381000" lvl="0" marL="457200" rtl="0" algn="l">
              <a:lnSpc>
                <a:spcPct val="100000"/>
              </a:lnSpc>
              <a:spcBef>
                <a:spcPts val="800"/>
              </a:spcBef>
              <a:spcAft>
                <a:spcPts val="0"/>
              </a:spcAft>
              <a:buClr>
                <a:srgbClr val="000000"/>
              </a:buClr>
              <a:buSzPts val="2400"/>
              <a:buFont typeface="Questrial"/>
              <a:buChar char="●"/>
            </a:pPr>
            <a:r>
              <a:rPr lang="en" sz="2400">
                <a:solidFill>
                  <a:srgbClr val="000000"/>
                </a:solidFill>
                <a:latin typeface="Questrial"/>
                <a:ea typeface="Questrial"/>
                <a:cs typeface="Questrial"/>
                <a:sym typeface="Questrial"/>
              </a:rPr>
              <a:t>Relevant electronic resources available to all students &amp; staff, both on &amp; off campus</a:t>
            </a:r>
            <a:endParaRPr sz="2400">
              <a:solidFill>
                <a:srgbClr val="000000"/>
              </a:solidFill>
              <a:latin typeface="Questrial"/>
              <a:ea typeface="Questrial"/>
              <a:cs typeface="Questrial"/>
              <a:sym typeface="Questrial"/>
            </a:endParaRPr>
          </a:p>
          <a:p>
            <a:pPr indent="-381000" lvl="0" marL="457200" rtl="0" algn="l">
              <a:lnSpc>
                <a:spcPct val="100000"/>
              </a:lnSpc>
              <a:spcBef>
                <a:spcPts val="800"/>
              </a:spcBef>
              <a:spcAft>
                <a:spcPts val="800"/>
              </a:spcAft>
              <a:buClr>
                <a:srgbClr val="000000"/>
              </a:buClr>
              <a:buSzPts val="2400"/>
              <a:buFont typeface="Questrial"/>
              <a:buChar char="●"/>
            </a:pPr>
            <a:r>
              <a:rPr lang="en" sz="2400">
                <a:solidFill>
                  <a:srgbClr val="000000"/>
                </a:solidFill>
                <a:latin typeface="Questrial"/>
                <a:ea typeface="Questrial"/>
                <a:cs typeface="Questrial"/>
                <a:sym typeface="Questrial"/>
              </a:rPr>
              <a:t>All buses outfitted with wireless access</a:t>
            </a:r>
            <a:endParaRPr sz="2400">
              <a:solidFill>
                <a:srgbClr val="000000"/>
              </a:solidFill>
              <a:latin typeface="Questrial"/>
              <a:ea typeface="Questrial"/>
              <a:cs typeface="Questrial"/>
              <a:sym typeface="Questrial"/>
            </a:endParaRPr>
          </a:p>
        </p:txBody>
      </p:sp>
      <p:pic>
        <p:nvPicPr>
          <p:cNvPr id="114" name="Google Shape;114;p19"/>
          <p:cNvPicPr preferRelativeResize="0"/>
          <p:nvPr/>
        </p:nvPicPr>
        <p:blipFill>
          <a:blip r:embed="rId3">
            <a:alphaModFix/>
          </a:blip>
          <a:stretch>
            <a:fillRect/>
          </a:stretch>
        </p:blipFill>
        <p:spPr>
          <a:xfrm>
            <a:off x="6374175" y="1973325"/>
            <a:ext cx="2290650" cy="20082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0"/>
          <p:cNvSpPr/>
          <p:nvPr/>
        </p:nvSpPr>
        <p:spPr>
          <a:xfrm>
            <a:off x="0" y="0"/>
            <a:ext cx="9144000" cy="1272000"/>
          </a:xfrm>
          <a:prstGeom prst="rect">
            <a:avLst/>
          </a:prstGeom>
          <a:solidFill>
            <a:srgbClr val="1155CC"/>
          </a:solidFill>
          <a:ln cap="flat" cmpd="sng" w="9525">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20"/>
          <p:cNvSpPr txBox="1"/>
          <p:nvPr>
            <p:ph type="title"/>
          </p:nvPr>
        </p:nvSpPr>
        <p:spPr>
          <a:xfrm>
            <a:off x="185225" y="19487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Questrial"/>
                <a:ea typeface="Questrial"/>
                <a:cs typeface="Questrial"/>
                <a:sym typeface="Questrial"/>
              </a:rPr>
              <a:t>Current Status: Budget &amp; Resources</a:t>
            </a:r>
            <a:endParaRPr b="1">
              <a:latin typeface="Questrial"/>
              <a:ea typeface="Questrial"/>
              <a:cs typeface="Questrial"/>
              <a:sym typeface="Questrial"/>
            </a:endParaRPr>
          </a:p>
        </p:txBody>
      </p:sp>
      <p:sp>
        <p:nvSpPr>
          <p:cNvPr id="121" name="Google Shape;121;p20"/>
          <p:cNvSpPr txBox="1"/>
          <p:nvPr>
            <p:ph idx="4294967295" type="body"/>
          </p:nvPr>
        </p:nvSpPr>
        <p:spPr>
          <a:xfrm>
            <a:off x="148725" y="1443425"/>
            <a:ext cx="6075900" cy="3618600"/>
          </a:xfrm>
          <a:prstGeom prst="rect">
            <a:avLst/>
          </a:prstGeom>
        </p:spPr>
        <p:txBody>
          <a:bodyPr anchorCtr="0" anchor="t" bIns="91425" lIns="91425" spcFirstLastPara="1" rIns="91425" wrap="square" tIns="91425">
            <a:noAutofit/>
          </a:bodyPr>
          <a:lstStyle/>
          <a:p>
            <a:pPr indent="-381000" lvl="0" marL="457200" rtl="0" algn="l">
              <a:lnSpc>
                <a:spcPct val="100000"/>
              </a:lnSpc>
              <a:spcBef>
                <a:spcPts val="0"/>
              </a:spcBef>
              <a:spcAft>
                <a:spcPts val="0"/>
              </a:spcAft>
              <a:buClr>
                <a:srgbClr val="000000"/>
              </a:buClr>
              <a:buSzPts val="2400"/>
              <a:buFont typeface="Questrial"/>
              <a:buChar char="●"/>
            </a:pPr>
            <a:r>
              <a:rPr lang="en" sz="2400">
                <a:solidFill>
                  <a:srgbClr val="000000"/>
                </a:solidFill>
                <a:latin typeface="Questrial"/>
                <a:ea typeface="Questrial"/>
                <a:cs typeface="Questrial"/>
                <a:sym typeface="Questrial"/>
              </a:rPr>
              <a:t>Open communication between library teams to determine best use of both district &amp; Common Schools Funds                                     </a:t>
            </a:r>
            <a:endParaRPr sz="2400">
              <a:solidFill>
                <a:srgbClr val="000000"/>
              </a:solidFill>
              <a:latin typeface="Questrial"/>
              <a:ea typeface="Questrial"/>
              <a:cs typeface="Questrial"/>
              <a:sym typeface="Questrial"/>
            </a:endParaRPr>
          </a:p>
          <a:p>
            <a:pPr indent="-381000" lvl="0" marL="457200" rtl="0" algn="l">
              <a:lnSpc>
                <a:spcPct val="100000"/>
              </a:lnSpc>
              <a:spcBef>
                <a:spcPts val="800"/>
              </a:spcBef>
              <a:spcAft>
                <a:spcPts val="0"/>
              </a:spcAft>
              <a:buClr>
                <a:srgbClr val="000000"/>
              </a:buClr>
              <a:buSzPts val="2400"/>
              <a:buFont typeface="Questrial"/>
              <a:buChar char="●"/>
            </a:pPr>
            <a:r>
              <a:rPr lang="en" sz="2400">
                <a:solidFill>
                  <a:srgbClr val="000000"/>
                </a:solidFill>
                <a:latin typeface="Questrial"/>
                <a:ea typeface="Questrial"/>
                <a:cs typeface="Questrial"/>
                <a:sym typeface="Questrial"/>
              </a:rPr>
              <a:t>District support of library initiatives through funding                           </a:t>
            </a:r>
            <a:endParaRPr sz="2400">
              <a:solidFill>
                <a:srgbClr val="000000"/>
              </a:solidFill>
              <a:latin typeface="Questrial"/>
              <a:ea typeface="Questrial"/>
              <a:cs typeface="Questrial"/>
              <a:sym typeface="Questrial"/>
            </a:endParaRPr>
          </a:p>
          <a:p>
            <a:pPr indent="-381000" lvl="0" marL="457200" rtl="0" algn="l">
              <a:lnSpc>
                <a:spcPct val="100000"/>
              </a:lnSpc>
              <a:spcBef>
                <a:spcPts val="800"/>
              </a:spcBef>
              <a:spcAft>
                <a:spcPts val="800"/>
              </a:spcAft>
              <a:buClr>
                <a:srgbClr val="000000"/>
              </a:buClr>
              <a:buSzPts val="2400"/>
              <a:buFont typeface="Questrial"/>
              <a:buChar char="●"/>
            </a:pPr>
            <a:r>
              <a:rPr lang="en" sz="2400">
                <a:solidFill>
                  <a:srgbClr val="000000"/>
                </a:solidFill>
                <a:latin typeface="Questrial"/>
                <a:ea typeface="Questrial"/>
                <a:cs typeface="Questrial"/>
                <a:sym typeface="Questrial"/>
              </a:rPr>
              <a:t>Annual Common School Fund amount is stable</a:t>
            </a:r>
            <a:endParaRPr sz="2400">
              <a:solidFill>
                <a:srgbClr val="000000"/>
              </a:solidFill>
              <a:latin typeface="Questrial"/>
              <a:ea typeface="Questrial"/>
              <a:cs typeface="Questrial"/>
              <a:sym typeface="Questrial"/>
            </a:endParaRPr>
          </a:p>
        </p:txBody>
      </p:sp>
      <p:pic>
        <p:nvPicPr>
          <p:cNvPr id="122" name="Google Shape;122;p20"/>
          <p:cNvPicPr preferRelativeResize="0"/>
          <p:nvPr/>
        </p:nvPicPr>
        <p:blipFill>
          <a:blip r:embed="rId3">
            <a:alphaModFix/>
          </a:blip>
          <a:stretch>
            <a:fillRect/>
          </a:stretch>
        </p:blipFill>
        <p:spPr>
          <a:xfrm rot="-708636">
            <a:off x="6658996" y="2113372"/>
            <a:ext cx="1927083" cy="217460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1"/>
          <p:cNvSpPr/>
          <p:nvPr/>
        </p:nvSpPr>
        <p:spPr>
          <a:xfrm>
            <a:off x="0" y="0"/>
            <a:ext cx="9144000" cy="1272000"/>
          </a:xfrm>
          <a:prstGeom prst="rect">
            <a:avLst/>
          </a:prstGeom>
          <a:solidFill>
            <a:srgbClr val="1155CC"/>
          </a:solidFill>
          <a:ln cap="flat" cmpd="sng" w="9525">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128" name="Google Shape;128;p21"/>
          <p:cNvSpPr txBox="1"/>
          <p:nvPr>
            <p:ph type="title"/>
          </p:nvPr>
        </p:nvSpPr>
        <p:spPr>
          <a:xfrm>
            <a:off x="311700" y="324150"/>
            <a:ext cx="67569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Questrial"/>
                <a:ea typeface="Questrial"/>
                <a:cs typeface="Questrial"/>
                <a:sym typeface="Questrial"/>
              </a:rPr>
              <a:t>Current Status: Community Partnerships</a:t>
            </a:r>
            <a:endParaRPr b="1">
              <a:latin typeface="Questrial"/>
              <a:ea typeface="Questrial"/>
              <a:cs typeface="Questrial"/>
              <a:sym typeface="Questrial"/>
            </a:endParaRPr>
          </a:p>
        </p:txBody>
      </p:sp>
      <p:sp>
        <p:nvSpPr>
          <p:cNvPr id="129" name="Google Shape;129;p21"/>
          <p:cNvSpPr txBox="1"/>
          <p:nvPr>
            <p:ph idx="4294967295" type="body"/>
          </p:nvPr>
        </p:nvSpPr>
        <p:spPr>
          <a:xfrm>
            <a:off x="311700" y="1517700"/>
            <a:ext cx="6159300" cy="3051300"/>
          </a:xfrm>
          <a:prstGeom prst="rect">
            <a:avLst/>
          </a:prstGeom>
        </p:spPr>
        <p:txBody>
          <a:bodyPr anchorCtr="0" anchor="t" bIns="91425" lIns="91425" spcFirstLastPara="1" rIns="91425" wrap="square" tIns="91425">
            <a:noAutofit/>
          </a:bodyPr>
          <a:lstStyle/>
          <a:p>
            <a:pPr indent="-381000" lvl="0" marL="457200" rtl="0" algn="l">
              <a:lnSpc>
                <a:spcPct val="100000"/>
              </a:lnSpc>
              <a:spcBef>
                <a:spcPts val="0"/>
              </a:spcBef>
              <a:spcAft>
                <a:spcPts val="0"/>
              </a:spcAft>
              <a:buClr>
                <a:srgbClr val="000000"/>
              </a:buClr>
              <a:buSzPts val="2400"/>
              <a:buFont typeface="Questrial"/>
              <a:buChar char="●"/>
            </a:pPr>
            <a:r>
              <a:rPr lang="en" sz="2400">
                <a:solidFill>
                  <a:srgbClr val="000000"/>
                </a:solidFill>
                <a:latin typeface="Questrial"/>
                <a:ea typeface="Questrial"/>
                <a:cs typeface="Questrial"/>
                <a:sym typeface="Questrial"/>
              </a:rPr>
              <a:t>Strong relationship with Hatch Public Library                         </a:t>
            </a:r>
            <a:endParaRPr sz="2400">
              <a:solidFill>
                <a:srgbClr val="000000"/>
              </a:solidFill>
              <a:latin typeface="Questrial"/>
              <a:ea typeface="Questrial"/>
              <a:cs typeface="Questrial"/>
              <a:sym typeface="Questrial"/>
            </a:endParaRPr>
          </a:p>
          <a:p>
            <a:pPr indent="-381000" lvl="0" marL="457200" rtl="0" algn="l">
              <a:lnSpc>
                <a:spcPct val="100000"/>
              </a:lnSpc>
              <a:spcBef>
                <a:spcPts val="800"/>
              </a:spcBef>
              <a:spcAft>
                <a:spcPts val="800"/>
              </a:spcAft>
              <a:buClr>
                <a:srgbClr val="000000"/>
              </a:buClr>
              <a:buSzPts val="2400"/>
              <a:buFont typeface="Questrial"/>
              <a:buChar char="●"/>
            </a:pPr>
            <a:r>
              <a:rPr lang="en" sz="2400">
                <a:solidFill>
                  <a:srgbClr val="000000"/>
                </a:solidFill>
                <a:latin typeface="Questrial"/>
                <a:ea typeface="Questrial"/>
                <a:cs typeface="Questrial"/>
                <a:sym typeface="Questrial"/>
              </a:rPr>
              <a:t>Active participation in state &amp; national conferences and chapters</a:t>
            </a:r>
            <a:endParaRPr sz="2400">
              <a:solidFill>
                <a:srgbClr val="000000"/>
              </a:solidFill>
              <a:latin typeface="Questrial"/>
              <a:ea typeface="Questrial"/>
              <a:cs typeface="Questrial"/>
              <a:sym typeface="Questrial"/>
            </a:endParaRPr>
          </a:p>
        </p:txBody>
      </p:sp>
      <p:pic>
        <p:nvPicPr>
          <p:cNvPr id="130" name="Google Shape;130;p21"/>
          <p:cNvPicPr preferRelativeResize="0"/>
          <p:nvPr/>
        </p:nvPicPr>
        <p:blipFill>
          <a:blip r:embed="rId3">
            <a:alphaModFix/>
          </a:blip>
          <a:stretch>
            <a:fillRect/>
          </a:stretch>
        </p:blipFill>
        <p:spPr>
          <a:xfrm rot="-6">
            <a:off x="6471008" y="1876780"/>
            <a:ext cx="2032084" cy="233313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